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64"/>
  </p:notesMasterIdLst>
  <p:handoutMasterIdLst>
    <p:handoutMasterId r:id="rId65"/>
  </p:handoutMasterIdLst>
  <p:sldIdLst>
    <p:sldId id="256" r:id="rId2"/>
    <p:sldId id="257" r:id="rId3"/>
    <p:sldId id="287" r:id="rId4"/>
    <p:sldId id="288" r:id="rId5"/>
    <p:sldId id="300" r:id="rId6"/>
    <p:sldId id="301" r:id="rId7"/>
    <p:sldId id="346" r:id="rId8"/>
    <p:sldId id="347" r:id="rId9"/>
    <p:sldId id="348" r:id="rId10"/>
    <p:sldId id="349" r:id="rId11"/>
    <p:sldId id="294" r:id="rId12"/>
    <p:sldId id="289" r:id="rId13"/>
    <p:sldId id="290" r:id="rId14"/>
    <p:sldId id="291" r:id="rId15"/>
    <p:sldId id="292" r:id="rId16"/>
    <p:sldId id="295" r:id="rId17"/>
    <p:sldId id="304" r:id="rId18"/>
    <p:sldId id="293" r:id="rId19"/>
    <p:sldId id="296" r:id="rId20"/>
    <p:sldId id="298" r:id="rId21"/>
    <p:sldId id="297" r:id="rId22"/>
    <p:sldId id="302" r:id="rId23"/>
    <p:sldId id="303" r:id="rId24"/>
    <p:sldId id="305" r:id="rId25"/>
    <p:sldId id="306" r:id="rId26"/>
    <p:sldId id="308" r:id="rId27"/>
    <p:sldId id="309" r:id="rId28"/>
    <p:sldId id="307" r:id="rId29"/>
    <p:sldId id="310" r:id="rId30"/>
    <p:sldId id="311" r:id="rId31"/>
    <p:sldId id="312" r:id="rId32"/>
    <p:sldId id="313" r:id="rId33"/>
    <p:sldId id="314" r:id="rId34"/>
    <p:sldId id="315" r:id="rId35"/>
    <p:sldId id="343" r:id="rId36"/>
    <p:sldId id="344" r:id="rId37"/>
    <p:sldId id="345" r:id="rId38"/>
    <p:sldId id="318" r:id="rId39"/>
    <p:sldId id="319" r:id="rId40"/>
    <p:sldId id="320" r:id="rId41"/>
    <p:sldId id="321" r:id="rId42"/>
    <p:sldId id="322" r:id="rId43"/>
    <p:sldId id="323" r:id="rId44"/>
    <p:sldId id="324" r:id="rId45"/>
    <p:sldId id="325" r:id="rId46"/>
    <p:sldId id="326" r:id="rId47"/>
    <p:sldId id="327" r:id="rId48"/>
    <p:sldId id="329" r:id="rId49"/>
    <p:sldId id="328" r:id="rId50"/>
    <p:sldId id="331" r:id="rId51"/>
    <p:sldId id="336" r:id="rId52"/>
    <p:sldId id="330" r:id="rId53"/>
    <p:sldId id="332" r:id="rId54"/>
    <p:sldId id="333" r:id="rId55"/>
    <p:sldId id="334" r:id="rId56"/>
    <p:sldId id="335" r:id="rId57"/>
    <p:sldId id="337" r:id="rId58"/>
    <p:sldId id="338" r:id="rId59"/>
    <p:sldId id="339" r:id="rId60"/>
    <p:sldId id="340" r:id="rId61"/>
    <p:sldId id="341" r:id="rId62"/>
    <p:sldId id="342" r:id="rId63"/>
  </p:sldIdLst>
  <p:sldSz cx="12198350" cy="6858000"/>
  <p:notesSz cx="6858000" cy="9144000"/>
  <p:embeddedFontLst>
    <p:embeddedFont>
      <p:font typeface="Calibri" panose="020F0502020204030204" pitchFamily="34" charset="0"/>
      <p:regular r:id="rId66"/>
      <p:bold r:id="rId67"/>
      <p:italic r:id="rId68"/>
      <p:boldItalic r:id="rId69"/>
    </p:embeddedFont>
    <p:embeddedFont>
      <p:font typeface="Cambria Math" panose="02040503050406030204" pitchFamily="18" charset="0"/>
      <p:regular r:id="rId70"/>
    </p:embeddedFont>
    <p:embeddedFont>
      <p:font typeface="Georgia" panose="02040502050405020303" pitchFamily="18" charset="0"/>
      <p:regular r:id="rId71"/>
      <p:bold r:id="rId72"/>
      <p:italic r:id="rId73"/>
      <p:boldItalic r:id="rId74"/>
    </p:embeddedFont>
    <p:embeddedFont>
      <p:font typeface="Minion" panose="020B0604020202020204"/>
      <p:regular r:id="rId75"/>
      <p:bold r:id="rId76"/>
      <p:italic r:id="rId77"/>
      <p:boldItalic r:id="rId78"/>
    </p:embeddedFont>
  </p:embeddedFontLst>
  <p:custDataLst>
    <p:tags r:id="rId79"/>
  </p:custDataLst>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ção Predefinida" id="{31116E55-A617-4678-8464-73EDA51E826C}">
          <p14:sldIdLst>
            <p14:sldId id="256"/>
            <p14:sldId id="257"/>
            <p14:sldId id="287"/>
            <p14:sldId id="288"/>
            <p14:sldId id="300"/>
            <p14:sldId id="301"/>
            <p14:sldId id="346"/>
            <p14:sldId id="347"/>
            <p14:sldId id="348"/>
            <p14:sldId id="349"/>
            <p14:sldId id="294"/>
            <p14:sldId id="289"/>
            <p14:sldId id="290"/>
            <p14:sldId id="291"/>
            <p14:sldId id="292"/>
            <p14:sldId id="295"/>
            <p14:sldId id="304"/>
            <p14:sldId id="293"/>
            <p14:sldId id="296"/>
            <p14:sldId id="298"/>
            <p14:sldId id="297"/>
            <p14:sldId id="302"/>
            <p14:sldId id="303"/>
            <p14:sldId id="305"/>
            <p14:sldId id="306"/>
            <p14:sldId id="308"/>
            <p14:sldId id="309"/>
            <p14:sldId id="307"/>
            <p14:sldId id="310"/>
            <p14:sldId id="311"/>
            <p14:sldId id="312"/>
            <p14:sldId id="313"/>
            <p14:sldId id="314"/>
            <p14:sldId id="315"/>
            <p14:sldId id="343"/>
            <p14:sldId id="344"/>
            <p14:sldId id="345"/>
            <p14:sldId id="318"/>
            <p14:sldId id="319"/>
            <p14:sldId id="320"/>
            <p14:sldId id="321"/>
            <p14:sldId id="322"/>
            <p14:sldId id="323"/>
            <p14:sldId id="324"/>
            <p14:sldId id="325"/>
            <p14:sldId id="326"/>
            <p14:sldId id="327"/>
            <p14:sldId id="329"/>
            <p14:sldId id="328"/>
            <p14:sldId id="331"/>
            <p14:sldId id="336"/>
            <p14:sldId id="330"/>
            <p14:sldId id="332"/>
            <p14:sldId id="333"/>
            <p14:sldId id="334"/>
            <p14:sldId id="335"/>
            <p14:sldId id="337"/>
            <p14:sldId id="338"/>
            <p14:sldId id="339"/>
            <p14:sldId id="340"/>
            <p14:sldId id="341"/>
            <p14:sldId id="342"/>
          </p14:sldIdLst>
        </p14:section>
      </p14:sectionLst>
    </p:ext>
    <p:ext uri="{EFAFB233-063F-42B5-8137-9DF3F51BA10A}">
      <p15:sldGuideLst xmlns:p15="http://schemas.microsoft.com/office/powerpoint/2012/main">
        <p15:guide id="1" orient="horz" pos="2160">
          <p15:clr>
            <a:srgbClr val="A4A3A4"/>
          </p15:clr>
        </p15:guide>
        <p15:guide id="2" pos="384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uno Sá" initials="NS" lastIdx="1" clrIdx="0">
    <p:extLst>
      <p:ext uri="{19B8F6BF-5375-455C-9EA6-DF929625EA0E}">
        <p15:presenceInfo xmlns:p15="http://schemas.microsoft.com/office/powerpoint/2012/main" userId="04650f08c1994a7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158"/>
    <a:srgbClr val="000000"/>
    <a:srgbClr val="A9D08E"/>
    <a:srgbClr val="541D04"/>
    <a:srgbClr val="8592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83" autoAdjust="0"/>
    <p:restoredTop sz="77203" autoAdjust="0"/>
  </p:normalViewPr>
  <p:slideViewPr>
    <p:cSldViewPr>
      <p:cViewPr varScale="1">
        <p:scale>
          <a:sx n="88" d="100"/>
          <a:sy n="88" d="100"/>
        </p:scale>
        <p:origin x="1428" y="84"/>
      </p:cViewPr>
      <p:guideLst>
        <p:guide orient="horz" pos="2160"/>
        <p:guide pos="3842"/>
      </p:guideLst>
    </p:cSldViewPr>
  </p:slideViewPr>
  <p:notesTextViewPr>
    <p:cViewPr>
      <p:scale>
        <a:sx n="1" d="1"/>
        <a:sy n="1" d="1"/>
      </p:scale>
      <p:origin x="0" y="0"/>
    </p:cViewPr>
  </p:notesTextViewPr>
  <p:notesViewPr>
    <p:cSldViewPr>
      <p:cViewPr varScale="1">
        <p:scale>
          <a:sx n="101" d="100"/>
          <a:sy n="101" d="100"/>
        </p:scale>
        <p:origin x="-352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3.fntdata"/><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9.fntdata"/><Relationship Id="rId79"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4.fntdata"/><Relationship Id="rId77"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7.fntdata"/><Relationship Id="rId80"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font" Target="fonts/font10.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F068446-54CF-4267-A5BD-FA01909E96A2}" type="datetimeFigureOut">
              <a:rPr lang="nl-NL" smtClean="0"/>
              <a:t>10-12-2020</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AF345F5-224F-42F7-8104-3FF77BEE4CD0}" type="slidenum">
              <a:rPr lang="nl-NL" smtClean="0"/>
              <a:t>‹nº›</a:t>
            </a:fld>
            <a:endParaRPr lang="nl-NL"/>
          </a:p>
        </p:txBody>
      </p:sp>
    </p:spTree>
    <p:extLst>
      <p:ext uri="{BB962C8B-B14F-4D97-AF65-F5344CB8AC3E}">
        <p14:creationId xmlns:p14="http://schemas.microsoft.com/office/powerpoint/2010/main" val="28108302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5698784-F1F2-4D71-B346-94F94D5EBAA2}" type="datetimeFigureOut">
              <a:rPr lang="nl-NL" smtClean="0"/>
              <a:t>10-12-2020</a:t>
            </a:fld>
            <a:endParaRPr lang="nl-NL"/>
          </a:p>
        </p:txBody>
      </p:sp>
      <p:sp>
        <p:nvSpPr>
          <p:cNvPr id="4" name="Tijdelijke aanduiding voor dia-afbeelding 3"/>
          <p:cNvSpPr>
            <a:spLocks noGrp="1" noRot="1" noChangeAspect="1"/>
          </p:cNvSpPr>
          <p:nvPr>
            <p:ph type="sldImg" idx="2"/>
          </p:nvPr>
        </p:nvSpPr>
        <p:spPr>
          <a:xfrm>
            <a:off x="379413" y="685800"/>
            <a:ext cx="6099175"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12ECD43-08E5-4945-BC4F-4857758E978F}" type="slidenum">
              <a:rPr lang="nl-NL" smtClean="0"/>
              <a:t>‹nº›</a:t>
            </a:fld>
            <a:endParaRPr lang="nl-NL"/>
          </a:p>
        </p:txBody>
      </p:sp>
    </p:spTree>
    <p:extLst>
      <p:ext uri="{BB962C8B-B14F-4D97-AF65-F5344CB8AC3E}">
        <p14:creationId xmlns:p14="http://schemas.microsoft.com/office/powerpoint/2010/main" val="2563515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nl-NL" dirty="0"/>
          </a:p>
        </p:txBody>
      </p:sp>
      <p:sp>
        <p:nvSpPr>
          <p:cNvPr id="4" name="Slide Number Placeholder 3"/>
          <p:cNvSpPr>
            <a:spLocks noGrp="1"/>
          </p:cNvSpPr>
          <p:nvPr>
            <p:ph type="sldNum" sz="quarter" idx="10"/>
          </p:nvPr>
        </p:nvSpPr>
        <p:spPr/>
        <p:txBody>
          <a:bodyPr/>
          <a:lstStyle/>
          <a:p>
            <a:fld id="{812ECD43-08E5-4945-BC4F-4857758E978F}" type="slidenum">
              <a:rPr lang="nl-NL" smtClean="0"/>
              <a:t>1</a:t>
            </a:fld>
            <a:endParaRPr lang="nl-NL"/>
          </a:p>
        </p:txBody>
      </p:sp>
    </p:spTree>
    <p:extLst>
      <p:ext uri="{BB962C8B-B14F-4D97-AF65-F5344CB8AC3E}">
        <p14:creationId xmlns:p14="http://schemas.microsoft.com/office/powerpoint/2010/main" val="1554534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GB" dirty="0"/>
          </a:p>
        </p:txBody>
      </p:sp>
      <p:sp>
        <p:nvSpPr>
          <p:cNvPr id="4" name="Espaço Reservado para Número de Slide 3"/>
          <p:cNvSpPr>
            <a:spLocks noGrp="1"/>
          </p:cNvSpPr>
          <p:nvPr>
            <p:ph type="sldNum" sz="quarter" idx="5"/>
          </p:nvPr>
        </p:nvSpPr>
        <p:spPr/>
        <p:txBody>
          <a:bodyPr/>
          <a:lstStyle/>
          <a:p>
            <a:fld id="{812ECD43-08E5-4945-BC4F-4857758E978F}" type="slidenum">
              <a:rPr lang="nl-NL" smtClean="0"/>
              <a:t>49</a:t>
            </a:fld>
            <a:endParaRPr lang="nl-NL"/>
          </a:p>
        </p:txBody>
      </p:sp>
    </p:spTree>
    <p:extLst>
      <p:ext uri="{BB962C8B-B14F-4D97-AF65-F5344CB8AC3E}">
        <p14:creationId xmlns:p14="http://schemas.microsoft.com/office/powerpoint/2010/main" val="36679043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jdelijke aanduiding voor tekst 5"/>
          <p:cNvSpPr>
            <a:spLocks noGrp="1"/>
          </p:cNvSpPr>
          <p:nvPr>
            <p:ph type="body" sz="quarter" idx="13" hasCustomPrompt="1"/>
          </p:nvPr>
        </p:nvSpPr>
        <p:spPr>
          <a:xfrm>
            <a:off x="0" y="-1"/>
            <a:ext cx="12198349" cy="4521941"/>
          </a:xfrm>
          <a:solidFill>
            <a:srgbClr val="8592BC"/>
          </a:solidFill>
        </p:spPr>
        <p:txBody>
          <a:bodyPr>
            <a:normAutofit/>
          </a:bodyPr>
          <a:lstStyle>
            <a:lvl1pPr marL="0" indent="0">
              <a:buNone/>
              <a:defRPr sz="100">
                <a:solidFill>
                  <a:schemeClr val="bg2"/>
                </a:solidFill>
              </a:defRPr>
            </a:lvl1pPr>
          </a:lstStyle>
          <a:p>
            <a:pPr lvl="0"/>
            <a:r>
              <a:rPr lang="en-GB" noProof="0" dirty="0"/>
              <a:t>..</a:t>
            </a:r>
          </a:p>
        </p:txBody>
      </p:sp>
      <p:sp>
        <p:nvSpPr>
          <p:cNvPr id="6" name="Tijdelijke aanduiding voor tekst 5"/>
          <p:cNvSpPr>
            <a:spLocks noGrp="1"/>
          </p:cNvSpPr>
          <p:nvPr>
            <p:ph type="body" sz="quarter" idx="12" hasCustomPrompt="1"/>
          </p:nvPr>
        </p:nvSpPr>
        <p:spPr>
          <a:xfrm>
            <a:off x="1" y="1"/>
            <a:ext cx="12198350" cy="3719335"/>
          </a:xfrm>
          <a:solidFill>
            <a:schemeClr val="bg2"/>
          </a:solidFill>
        </p:spPr>
        <p:txBody>
          <a:bodyPr>
            <a:normAutofit/>
          </a:bodyPr>
          <a:lstStyle>
            <a:lvl1pPr marL="0" indent="0">
              <a:buNone/>
              <a:defRPr sz="100">
                <a:solidFill>
                  <a:schemeClr val="bg2"/>
                </a:solidFill>
              </a:defRPr>
            </a:lvl1pPr>
          </a:lstStyle>
          <a:p>
            <a:pPr lvl="0"/>
            <a:r>
              <a:rPr lang="en-GB" noProof="0" dirty="0"/>
              <a:t>..</a:t>
            </a:r>
          </a:p>
        </p:txBody>
      </p:sp>
      <p:sp>
        <p:nvSpPr>
          <p:cNvPr id="2" name="Titel 1"/>
          <p:cNvSpPr>
            <a:spLocks noGrp="1"/>
          </p:cNvSpPr>
          <p:nvPr>
            <p:ph type="title" hasCustomPrompt="1"/>
          </p:nvPr>
        </p:nvSpPr>
        <p:spPr>
          <a:xfrm>
            <a:off x="1490663" y="1052736"/>
            <a:ext cx="10225136" cy="1656184"/>
          </a:xfrm>
        </p:spPr>
        <p:txBody>
          <a:bodyPr/>
          <a:lstStyle>
            <a:lvl1pPr algn="l">
              <a:defRPr sz="5400">
                <a:solidFill>
                  <a:schemeClr val="bg1"/>
                </a:solidFill>
              </a:defRPr>
            </a:lvl1pPr>
          </a:lstStyle>
          <a:p>
            <a:r>
              <a:rPr lang="en-GB" noProof="0" dirty="0"/>
              <a:t>Title presentation</a:t>
            </a:r>
          </a:p>
        </p:txBody>
      </p:sp>
      <p:sp>
        <p:nvSpPr>
          <p:cNvPr id="20" name="Tijdelijke aanduiding voor tekst 19"/>
          <p:cNvSpPr>
            <a:spLocks noGrp="1"/>
          </p:cNvSpPr>
          <p:nvPr>
            <p:ph type="body" sz="quarter" idx="14" hasCustomPrompt="1"/>
          </p:nvPr>
        </p:nvSpPr>
        <p:spPr>
          <a:xfrm>
            <a:off x="1490663" y="3934610"/>
            <a:ext cx="6918325" cy="393700"/>
          </a:xfrm>
        </p:spPr>
        <p:txBody>
          <a:bodyPr anchor="ctr">
            <a:normAutofit/>
          </a:bodyPr>
          <a:lstStyle>
            <a:lvl1pPr marL="0" indent="0">
              <a:buNone/>
              <a:defRPr sz="2400">
                <a:solidFill>
                  <a:schemeClr val="bg1"/>
                </a:solidFill>
              </a:defRPr>
            </a:lvl1pPr>
          </a:lstStyle>
          <a:p>
            <a:pPr lvl="0"/>
            <a:r>
              <a:rPr lang="en-GB" noProof="0" dirty="0"/>
              <a:t>Subtitle presentation</a:t>
            </a:r>
          </a:p>
        </p:txBody>
      </p:sp>
      <p:pic>
        <p:nvPicPr>
          <p:cNvPr id="21" name="Picture 71"/>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442288" y="4888655"/>
            <a:ext cx="2621665" cy="1171425"/>
          </a:xfrm>
          <a:prstGeom prst="rect">
            <a:avLst/>
          </a:prstGeom>
          <a:noFill/>
          <a:extLst>
            <a:ext uri="{909E8E84-426E-40DD-AFC4-6F175D3DCCD1}">
              <a14:hiddenFill xmlns:a14="http://schemas.microsoft.com/office/drawing/2010/main">
                <a:solidFill>
                  <a:srgbClr val="FFFFFF"/>
                </a:solidFill>
              </a14:hiddenFill>
            </a:ext>
          </a:extLst>
        </p:spPr>
      </p:pic>
      <p:sp>
        <p:nvSpPr>
          <p:cNvPr id="8" name="Tijdelijke aanduiding voor datum 3"/>
          <p:cNvSpPr>
            <a:spLocks noGrp="1"/>
          </p:cNvSpPr>
          <p:nvPr>
            <p:ph type="dt" sz="half" idx="2"/>
          </p:nvPr>
        </p:nvSpPr>
        <p:spPr>
          <a:xfrm>
            <a:off x="7467327" y="3934684"/>
            <a:ext cx="4326359" cy="394127"/>
          </a:xfrm>
          <a:prstGeom prst="rect">
            <a:avLst/>
          </a:prstGeom>
        </p:spPr>
        <p:txBody>
          <a:bodyPr vert="horz" lIns="0" tIns="0" rIns="0" bIns="0" rtlCol="0" anchor="ctr"/>
          <a:lstStyle>
            <a:lvl1pPr algn="r">
              <a:defRPr sz="2400">
                <a:solidFill>
                  <a:schemeClr val="bg1"/>
                </a:solidFill>
              </a:defRPr>
            </a:lvl1pPr>
          </a:lstStyle>
          <a:p>
            <a:fld id="{928F9493-D671-4F27-99EF-9D103FC79999}" type="datetime1">
              <a:rPr lang="nl-NL" noProof="0" smtClean="0"/>
              <a:t>10-12-2020</a:t>
            </a:fld>
            <a:endParaRPr lang="en-GB" noProof="0" dirty="0"/>
          </a:p>
        </p:txBody>
      </p:sp>
      <p:sp>
        <p:nvSpPr>
          <p:cNvPr id="19" name="Rechthoek 18"/>
          <p:cNvSpPr/>
          <p:nvPr userDrawn="1"/>
        </p:nvSpPr>
        <p:spPr bwMode="auto">
          <a:xfrm>
            <a:off x="0" y="6453336"/>
            <a:ext cx="12198350" cy="404664"/>
          </a:xfrm>
          <a:prstGeom prst="rect">
            <a:avLst/>
          </a:prstGeom>
          <a:solidFill>
            <a:schemeClr val="bg2"/>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en-GB" sz="2000" b="0" i="0" u="none" strike="noStrike" cap="none" normalizeH="0" baseline="0" noProof="0" dirty="0">
              <a:ln>
                <a:noFill/>
              </a:ln>
              <a:solidFill>
                <a:schemeClr val="bg1"/>
              </a:solidFill>
              <a:effectLst/>
              <a:latin typeface="Minion" pitchFamily="2" charset="0"/>
            </a:endParaRPr>
          </a:p>
        </p:txBody>
      </p:sp>
      <p:grpSp>
        <p:nvGrpSpPr>
          <p:cNvPr id="11" name="Grid" hidden="1"/>
          <p:cNvGrpSpPr/>
          <p:nvPr userDrawn="1"/>
        </p:nvGrpSpPr>
        <p:grpSpPr>
          <a:xfrm>
            <a:off x="-3" y="-1"/>
            <a:ext cx="12198354" cy="6858004"/>
            <a:chOff x="-3" y="-1"/>
            <a:chExt cx="12198354" cy="6858004"/>
          </a:xfrm>
        </p:grpSpPr>
        <p:sp>
          <p:nvSpPr>
            <p:cNvPr id="12" name="Rechthoek 11"/>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3205847" y="3205844"/>
              <a:ext cx="6858003" cy="446316"/>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4" name="Rechthoek 13"/>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6" name="Rechthoek 15"/>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02313" y="6543376"/>
            <a:ext cx="3588750" cy="270000"/>
          </a:xfrm>
          <a:prstGeom prst="rect">
            <a:avLst/>
          </a:prstGeom>
        </p:spPr>
      </p:pic>
      <p:sp>
        <p:nvSpPr>
          <p:cNvPr id="18" name="Rechthoek 19"/>
          <p:cNvSpPr/>
          <p:nvPr userDrawn="1"/>
        </p:nvSpPr>
        <p:spPr bwMode="auto">
          <a:xfrm>
            <a:off x="6099174" y="6453336"/>
            <a:ext cx="6099175" cy="404664"/>
          </a:xfrm>
          <a:prstGeom prst="rect">
            <a:avLst/>
          </a:prstGeom>
          <a:solidFill>
            <a:schemeClr val="bg2"/>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en-GB" sz="2000" b="0" i="0" u="none" strike="noStrike" cap="none" normalizeH="0" baseline="0" noProof="0" dirty="0">
              <a:ln>
                <a:noFill/>
              </a:ln>
              <a:solidFill>
                <a:schemeClr val="bg1"/>
              </a:solidFill>
              <a:effectLst/>
              <a:latin typeface="Minion" pitchFamily="2" charset="0"/>
            </a:endParaRPr>
          </a:p>
        </p:txBody>
      </p:sp>
      <p:sp>
        <p:nvSpPr>
          <p:cNvPr id="22"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‹nº›</a:t>
            </a:fld>
            <a:endParaRPr lang="nl-NL"/>
          </a:p>
        </p:txBody>
      </p:sp>
    </p:spTree>
    <p:extLst>
      <p:ext uri="{BB962C8B-B14F-4D97-AF65-F5344CB8AC3E}">
        <p14:creationId xmlns:p14="http://schemas.microsoft.com/office/powerpoint/2010/main" val="103637975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7">
                                            <p:bg/>
                                          </p:spTgt>
                                        </p:tgtEl>
                                        <p:attrNameLst>
                                          <p:attrName>style.visibility</p:attrName>
                                        </p:attrNameLst>
                                      </p:cBhvr>
                                      <p:to>
                                        <p:strVal val="visible"/>
                                      </p:to>
                                    </p:set>
                                    <p:anim calcmode="lin" valueType="num">
                                      <p:cBhvr additive="base">
                                        <p:cTn id="10" dur="1000" fill="hold"/>
                                        <p:tgtEl>
                                          <p:spTgt spid="7">
                                            <p:bg/>
                                          </p:spTgt>
                                        </p:tgtEl>
                                        <p:attrNameLst>
                                          <p:attrName>ppt_x</p:attrName>
                                        </p:attrNameLst>
                                      </p:cBhvr>
                                      <p:tavLst>
                                        <p:tav tm="0">
                                          <p:val>
                                            <p:strVal val="#ppt_x"/>
                                          </p:val>
                                        </p:tav>
                                        <p:tav tm="100000">
                                          <p:val>
                                            <p:strVal val="#ppt_x"/>
                                          </p:val>
                                        </p:tav>
                                      </p:tavLst>
                                    </p:anim>
                                    <p:anim calcmode="lin" valueType="num">
                                      <p:cBhvr additive="base">
                                        <p:cTn id="11" dur="1000" fill="hold"/>
                                        <p:tgtEl>
                                          <p:spTgt spid="7">
                                            <p:bg/>
                                          </p:spTgt>
                                        </p:tgtEl>
                                        <p:attrNameLst>
                                          <p:attrName>ppt_y</p:attrName>
                                        </p:attrNameLst>
                                      </p:cBhvr>
                                      <p:tavLst>
                                        <p:tav tm="0">
                                          <p:val>
                                            <p:strVal val="0-#ppt_h/2"/>
                                          </p:val>
                                        </p:tav>
                                        <p:tav tm="100000">
                                          <p:val>
                                            <p:strVal val="#ppt_y"/>
                                          </p:val>
                                        </p:tav>
                                      </p:tavLst>
                                    </p:anim>
                                  </p:childTnLst>
                                </p:cTn>
                              </p:par>
                              <p:par>
                                <p:cTn id="12" presetID="2" presetClass="entr" presetSubtype="1" decel="100000" fill="hold" grpId="0" nodeType="with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 calcmode="lin" valueType="num">
                                      <p:cBhvr additive="base">
                                        <p:cTn id="1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5"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250"/>
                                  </p:stCondLst>
                                  <p:childTnLst>
                                    <p:set>
                                      <p:cBhvr>
                                        <p:cTn id="17" dur="1" fill="hold">
                                          <p:stCondLst>
                                            <p:cond delay="0"/>
                                          </p:stCondLst>
                                        </p:cTn>
                                        <p:tgtEl>
                                          <p:spTgt spid="6">
                                            <p:bg/>
                                          </p:spTgt>
                                        </p:tgtEl>
                                        <p:attrNameLst>
                                          <p:attrName>style.visibility</p:attrName>
                                        </p:attrNameLst>
                                      </p:cBhvr>
                                      <p:to>
                                        <p:strVal val="visible"/>
                                      </p:to>
                                    </p:set>
                                    <p:anim calcmode="lin" valueType="num">
                                      <p:cBhvr additive="base">
                                        <p:cTn id="18" dur="1000" fill="hold"/>
                                        <p:tgtEl>
                                          <p:spTgt spid="6">
                                            <p:bg/>
                                          </p:spTgt>
                                        </p:tgtEl>
                                        <p:attrNameLst>
                                          <p:attrName>ppt_x</p:attrName>
                                        </p:attrNameLst>
                                      </p:cBhvr>
                                      <p:tavLst>
                                        <p:tav tm="0">
                                          <p:val>
                                            <p:strVal val="#ppt_x"/>
                                          </p:val>
                                        </p:tav>
                                        <p:tav tm="100000">
                                          <p:val>
                                            <p:strVal val="#ppt_x"/>
                                          </p:val>
                                        </p:tav>
                                      </p:tavLst>
                                    </p:anim>
                                    <p:anim calcmode="lin" valueType="num">
                                      <p:cBhvr additive="base">
                                        <p:cTn id="19" dur="1000" fill="hold"/>
                                        <p:tgtEl>
                                          <p:spTgt spid="6">
                                            <p:bg/>
                                          </p:spTgt>
                                        </p:tgtEl>
                                        <p:attrNameLst>
                                          <p:attrName>ppt_y</p:attrName>
                                        </p:attrNameLst>
                                      </p:cBhvr>
                                      <p:tavLst>
                                        <p:tav tm="0">
                                          <p:val>
                                            <p:strVal val="0-#ppt_h/2"/>
                                          </p:val>
                                        </p:tav>
                                        <p:tav tm="100000">
                                          <p:val>
                                            <p:strVal val="#ppt_y"/>
                                          </p:val>
                                        </p:tav>
                                      </p:tavLst>
                                    </p:anim>
                                  </p:childTnLst>
                                </p:cTn>
                              </p:par>
                              <p:par>
                                <p:cTn id="20" presetID="2" presetClass="entr" presetSubtype="1" decel="100000" fill="hold" grpId="0" nodeType="withEffect">
                                  <p:stCondLst>
                                    <p:cond delay="250"/>
                                  </p:stCondLst>
                                  <p:childTnLst>
                                    <p:set>
                                      <p:cBhvr>
                                        <p:cTn id="21" dur="1" fill="hold">
                                          <p:stCondLst>
                                            <p:cond delay="0"/>
                                          </p:stCondLst>
                                        </p:cTn>
                                        <p:tgtEl>
                                          <p:spTgt spid="6">
                                            <p:txEl>
                                              <p:pRg st="0" end="0"/>
                                            </p:txEl>
                                          </p:spTgt>
                                        </p:tgtEl>
                                        <p:attrNameLst>
                                          <p:attrName>style.visibility</p:attrName>
                                        </p:attrNameLst>
                                      </p:cBhvr>
                                      <p:to>
                                        <p:strVal val="visible"/>
                                      </p:to>
                                    </p:set>
                                    <p:anim calcmode="lin" valueType="num">
                                      <p:cBhvr additive="base">
                                        <p:cTn id="2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3" dur="1000" fill="hold"/>
                                        <p:tgtEl>
                                          <p:spTgt spid="6">
                                            <p:txEl>
                                              <p:pRg st="0" end="0"/>
                                            </p:txEl>
                                          </p:spTgt>
                                        </p:tgtEl>
                                        <p:attrNameLst>
                                          <p:attrName>ppt_y</p:attrName>
                                        </p:attrNameLst>
                                      </p:cBhvr>
                                      <p:tavLst>
                                        <p:tav tm="0">
                                          <p:val>
                                            <p:strVal val="0-#ppt_h/2"/>
                                          </p:val>
                                        </p:tav>
                                        <p:tav tm="100000">
                                          <p:val>
                                            <p:strVal val="#ppt_y"/>
                                          </p:val>
                                        </p:tav>
                                      </p:tavLst>
                                    </p:anim>
                                  </p:childTnLst>
                                </p:cTn>
                              </p:par>
                              <p:par>
                                <p:cTn id="24" presetID="10" presetClass="entr" presetSubtype="0" fill="hold" grpId="0" nodeType="withEffect">
                                  <p:stCondLst>
                                    <p:cond delay="1000"/>
                                  </p:stCondLst>
                                  <p:childTnLst>
                                    <p:set>
                                      <p:cBhvr>
                                        <p:cTn id="25" dur="1" fill="hold">
                                          <p:stCondLst>
                                            <p:cond delay="0"/>
                                          </p:stCondLst>
                                        </p:cTn>
                                        <p:tgtEl>
                                          <p:spTgt spid="20">
                                            <p:txEl>
                                              <p:pRg st="0" end="0"/>
                                            </p:txEl>
                                          </p:spTgt>
                                        </p:tgtEl>
                                        <p:attrNameLst>
                                          <p:attrName>style.visibility</p:attrName>
                                        </p:attrNameLst>
                                      </p:cBhvr>
                                      <p:to>
                                        <p:strVal val="visible"/>
                                      </p:to>
                                    </p:set>
                                    <p:animEffect transition="in" filter="fade">
                                      <p:cBhvr>
                                        <p:cTn id="26" dur="750"/>
                                        <p:tgtEl>
                                          <p:spTgt spid="20">
                                            <p:txEl>
                                              <p:pRg st="0" end="0"/>
                                            </p:txEl>
                                          </p:spTgt>
                                        </p:tgtEl>
                                      </p:cBhvr>
                                    </p:animEffect>
                                  </p:childTnLst>
                                </p:cTn>
                              </p:par>
                              <p:par>
                                <p:cTn id="27" presetID="10" presetClass="entr" presetSubtype="0" fill="hold" grpId="0" nodeType="withEffect">
                                  <p:stCondLst>
                                    <p:cond delay="100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750"/>
                                        <p:tgtEl>
                                          <p:spTgt spid="8"/>
                                        </p:tgtEl>
                                      </p:cBhvr>
                                    </p:animEffect>
                                  </p:childTnLst>
                                </p:cTn>
                              </p:par>
                              <p:par>
                                <p:cTn id="30" presetID="10" presetClass="entr" presetSubtype="0" fill="hold" nodeType="withEffect">
                                  <p:stCondLst>
                                    <p:cond delay="15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tmplLst>
          <p:tmpl>
            <p:tnLst>
              <p:par>
                <p:cTn presetID="2" presetClass="entr" presetSubtype="1"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6" grpId="0" build="p" animBg="1">
        <p:tmplLst>
          <p:tmpl>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P spid="2" grpId="0"/>
      <p:bldP spid="20" grpId="0" build="p">
        <p:tmplLst>
          <p:tmpl lvl="1">
            <p:tnLst>
              <p:par>
                <p:cTn presetID="10" presetClass="entr" presetSubtype="0" fill="hold" nodeType="withEffect">
                  <p:stCondLst>
                    <p:cond delay="1000"/>
                  </p:stCondLst>
                  <p:childTnLst>
                    <p:set>
                      <p:cBhvr>
                        <p:cTn dur="1" fill="hold">
                          <p:stCondLst>
                            <p:cond delay="0"/>
                          </p:stCondLst>
                        </p:cTn>
                        <p:tgtEl>
                          <p:spTgt spid="20"/>
                        </p:tgtEl>
                        <p:attrNameLst>
                          <p:attrName>style.visibility</p:attrName>
                        </p:attrNameLst>
                      </p:cBhvr>
                      <p:to>
                        <p:strVal val="visible"/>
                      </p:to>
                    </p:set>
                    <p:animEffect transition="in" filter="fade">
                      <p:cBhvr>
                        <p:cTn dur="750"/>
                        <p:tgtEl>
                          <p:spTgt spid="20"/>
                        </p:tgtEl>
                      </p:cBhvr>
                    </p:animEffect>
                  </p:childTnLst>
                </p:cTn>
              </p:par>
            </p:tnLst>
          </p:tmpl>
        </p:tmplLst>
      </p:bldP>
      <p:bldP spid="8"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ph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grpSp>
        <p:nvGrpSpPr>
          <p:cNvPr id="7" name="Grid" hidden="1"/>
          <p:cNvGrpSpPr/>
          <p:nvPr userDrawn="1"/>
        </p:nvGrpSpPr>
        <p:grpSpPr>
          <a:xfrm>
            <a:off x="-2" y="-1"/>
            <a:ext cx="12198353" cy="6858003"/>
            <a:chOff x="-2" y="-1"/>
            <a:chExt cx="12198353" cy="6858003"/>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4" name="Tijdelijke aanduiding voor grafiek 3"/>
          <p:cNvSpPr>
            <a:spLocks noGrp="1"/>
          </p:cNvSpPr>
          <p:nvPr>
            <p:ph type="chart" sz="quarter" idx="13" hasCustomPrompt="1"/>
          </p:nvPr>
        </p:nvSpPr>
        <p:spPr>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 graph</a:t>
            </a:r>
          </a:p>
        </p:txBody>
      </p:sp>
      <p:sp>
        <p:nvSpPr>
          <p:cNvPr id="13"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‹nº›</a:t>
            </a:fld>
            <a:endParaRPr lang="nl-NL"/>
          </a:p>
        </p:txBody>
      </p:sp>
    </p:spTree>
    <p:extLst>
      <p:ext uri="{BB962C8B-B14F-4D97-AF65-F5344CB8AC3E}">
        <p14:creationId xmlns:p14="http://schemas.microsoft.com/office/powerpoint/2010/main" val="2702950967"/>
      </p:ext>
    </p:extLst>
  </p:cSld>
  <p:clrMapOvr>
    <a:masterClrMapping/>
  </p:clrMapOvr>
  <p:transition spd="slow">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grpSp>
        <p:nvGrpSpPr>
          <p:cNvPr id="7" name="Grid" hidden="1"/>
          <p:cNvGrpSpPr/>
          <p:nvPr userDrawn="1"/>
        </p:nvGrpSpPr>
        <p:grpSpPr>
          <a:xfrm>
            <a:off x="-2" y="-1"/>
            <a:ext cx="12198353" cy="6858003"/>
            <a:chOff x="-2" y="-1"/>
            <a:chExt cx="12198353" cy="6858003"/>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13" name="Tijdelijke aanduiding voor media 12"/>
          <p:cNvSpPr>
            <a:spLocks noGrp="1"/>
          </p:cNvSpPr>
          <p:nvPr>
            <p:ph type="media" sz="quarter" idx="13" hasCustomPrompt="1"/>
          </p:nvPr>
        </p:nvSpPr>
        <p:spPr>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 video</a:t>
            </a:r>
          </a:p>
        </p:txBody>
      </p:sp>
      <p:sp>
        <p:nvSpPr>
          <p:cNvPr id="14"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‹nº›</a:t>
            </a:fld>
            <a:endParaRPr lang="nl-NL"/>
          </a:p>
        </p:txBody>
      </p:sp>
    </p:spTree>
    <p:extLst>
      <p:ext uri="{BB962C8B-B14F-4D97-AF65-F5344CB8AC3E}">
        <p14:creationId xmlns:p14="http://schemas.microsoft.com/office/powerpoint/2010/main" val="2653170741"/>
      </p:ext>
    </p:extLst>
  </p:cSld>
  <p:clrMapOvr>
    <a:masterClrMapping/>
  </p:clrMapOvr>
  <p:transition spd="slow">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6" name="Tijdelijke aanduiding voor tekst 5"/>
          <p:cNvSpPr>
            <a:spLocks noGrp="1"/>
          </p:cNvSpPr>
          <p:nvPr>
            <p:ph type="body" sz="quarter" idx="12" hasCustomPrompt="1"/>
          </p:nvPr>
        </p:nvSpPr>
        <p:spPr>
          <a:xfrm>
            <a:off x="1" y="1"/>
            <a:ext cx="12198350" cy="4521939"/>
          </a:xfrm>
          <a:solidFill>
            <a:schemeClr val="bg2"/>
          </a:solidFill>
        </p:spPr>
        <p:txBody>
          <a:bodyPr>
            <a:normAutofit/>
          </a:bodyPr>
          <a:lstStyle>
            <a:lvl1pPr marL="0" indent="0">
              <a:buNone/>
              <a:defRPr sz="100">
                <a:solidFill>
                  <a:schemeClr val="bg2"/>
                </a:solidFill>
              </a:defRPr>
            </a:lvl1pPr>
          </a:lstStyle>
          <a:p>
            <a:pPr lvl="0"/>
            <a:r>
              <a:rPr lang="en-GB" noProof="0" dirty="0"/>
              <a:t>..</a:t>
            </a:r>
          </a:p>
        </p:txBody>
      </p:sp>
      <p:sp>
        <p:nvSpPr>
          <p:cNvPr id="2" name="Titel 1"/>
          <p:cNvSpPr>
            <a:spLocks noGrp="1"/>
          </p:cNvSpPr>
          <p:nvPr>
            <p:ph type="title" hasCustomPrompt="1"/>
          </p:nvPr>
        </p:nvSpPr>
        <p:spPr>
          <a:xfrm>
            <a:off x="1490663" y="1052736"/>
            <a:ext cx="10225136" cy="1656184"/>
          </a:xfrm>
        </p:spPr>
        <p:txBody>
          <a:bodyPr/>
          <a:lstStyle>
            <a:lvl1pPr algn="l">
              <a:defRPr sz="5400">
                <a:solidFill>
                  <a:schemeClr val="bg1"/>
                </a:solidFill>
              </a:defRPr>
            </a:lvl1pPr>
          </a:lstStyle>
          <a:p>
            <a:r>
              <a:rPr lang="en-GB" noProof="0" dirty="0"/>
              <a:t>Title closure</a:t>
            </a:r>
          </a:p>
        </p:txBody>
      </p:sp>
      <p:pic>
        <p:nvPicPr>
          <p:cNvPr id="21" name="Picture 71"/>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442288" y="4888655"/>
            <a:ext cx="2621665" cy="117142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id" hidden="1"/>
          <p:cNvGrpSpPr/>
          <p:nvPr userDrawn="1"/>
        </p:nvGrpSpPr>
        <p:grpSpPr>
          <a:xfrm>
            <a:off x="-3" y="-1"/>
            <a:ext cx="12198354" cy="6858004"/>
            <a:chOff x="-3" y="-1"/>
            <a:chExt cx="12198354" cy="6858004"/>
          </a:xfrm>
        </p:grpSpPr>
        <p:sp>
          <p:nvSpPr>
            <p:cNvPr id="12" name="Rechthoek 11"/>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3205847" y="3205844"/>
              <a:ext cx="6858003" cy="446316"/>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4" name="Rechthoek 13"/>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6" name="Rechthoek 15"/>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19" name="Rechthoek 18"/>
          <p:cNvSpPr/>
          <p:nvPr userDrawn="1"/>
        </p:nvSpPr>
        <p:spPr bwMode="auto">
          <a:xfrm>
            <a:off x="0" y="6453336"/>
            <a:ext cx="12198350" cy="404664"/>
          </a:xfrm>
          <a:prstGeom prst="rect">
            <a:avLst/>
          </a:prstGeom>
          <a:solidFill>
            <a:schemeClr val="bg2"/>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en-GB" sz="2000" b="0" i="0" u="none" strike="noStrike" cap="none" normalizeH="0" baseline="0" noProof="0" dirty="0">
              <a:ln>
                <a:noFill/>
              </a:ln>
              <a:solidFill>
                <a:schemeClr val="bg1"/>
              </a:solidFill>
              <a:effectLst/>
              <a:latin typeface="Minion" pitchFamily="2" charset="0"/>
            </a:endParaRPr>
          </a:p>
        </p:txBody>
      </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02313" y="6543376"/>
            <a:ext cx="3588750" cy="270000"/>
          </a:xfrm>
          <a:prstGeom prst="rect">
            <a:avLst/>
          </a:prstGeom>
        </p:spPr>
      </p:pic>
      <p:sp>
        <p:nvSpPr>
          <p:cNvPr id="18" name="Rechthoek 19"/>
          <p:cNvSpPr/>
          <p:nvPr userDrawn="1"/>
        </p:nvSpPr>
        <p:spPr bwMode="auto">
          <a:xfrm>
            <a:off x="6099174" y="6453336"/>
            <a:ext cx="6099175" cy="404664"/>
          </a:xfrm>
          <a:prstGeom prst="rect">
            <a:avLst/>
          </a:prstGeom>
          <a:solidFill>
            <a:schemeClr val="bg2"/>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en-GB" sz="2000" b="0" i="0" u="none" strike="noStrike" cap="none" normalizeH="0" baseline="0" noProof="0" dirty="0">
              <a:ln>
                <a:noFill/>
              </a:ln>
              <a:solidFill>
                <a:schemeClr val="bg1"/>
              </a:solidFill>
              <a:effectLst/>
              <a:latin typeface="Minion" pitchFamily="2" charset="0"/>
            </a:endParaRPr>
          </a:p>
        </p:txBody>
      </p:sp>
      <p:sp>
        <p:nvSpPr>
          <p:cNvPr id="20"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‹nº›</a:t>
            </a:fld>
            <a:endParaRPr lang="nl-NL"/>
          </a:p>
        </p:txBody>
      </p:sp>
    </p:spTree>
    <p:extLst>
      <p:ext uri="{BB962C8B-B14F-4D97-AF65-F5344CB8AC3E}">
        <p14:creationId xmlns:p14="http://schemas.microsoft.com/office/powerpoint/2010/main" val="361301136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2" presetClass="entr" presetSubtype="1" decel="100000" fill="hold" grpId="0" nodeType="withEffect">
                                  <p:stCondLst>
                                    <p:cond delay="250"/>
                                  </p:stCondLst>
                                  <p:childTnLst>
                                    <p:set>
                                      <p:cBhvr>
                                        <p:cTn id="9" dur="1" fill="hold">
                                          <p:stCondLst>
                                            <p:cond delay="0"/>
                                          </p:stCondLst>
                                        </p:cTn>
                                        <p:tgtEl>
                                          <p:spTgt spid="6">
                                            <p:bg/>
                                          </p:spTgt>
                                        </p:tgtEl>
                                        <p:attrNameLst>
                                          <p:attrName>style.visibility</p:attrName>
                                        </p:attrNameLst>
                                      </p:cBhvr>
                                      <p:to>
                                        <p:strVal val="visible"/>
                                      </p:to>
                                    </p:set>
                                    <p:anim calcmode="lin" valueType="num">
                                      <p:cBhvr additive="base">
                                        <p:cTn id="10" dur="1000" fill="hold"/>
                                        <p:tgtEl>
                                          <p:spTgt spid="6">
                                            <p:bg/>
                                          </p:spTgt>
                                        </p:tgtEl>
                                        <p:attrNameLst>
                                          <p:attrName>ppt_x</p:attrName>
                                        </p:attrNameLst>
                                      </p:cBhvr>
                                      <p:tavLst>
                                        <p:tav tm="0">
                                          <p:val>
                                            <p:strVal val="#ppt_x"/>
                                          </p:val>
                                        </p:tav>
                                        <p:tav tm="100000">
                                          <p:val>
                                            <p:strVal val="#ppt_x"/>
                                          </p:val>
                                        </p:tav>
                                      </p:tavLst>
                                    </p:anim>
                                    <p:anim calcmode="lin" valueType="num">
                                      <p:cBhvr additive="base">
                                        <p:cTn id="11" dur="1000" fill="hold"/>
                                        <p:tgtEl>
                                          <p:spTgt spid="6">
                                            <p:bg/>
                                          </p:spTgt>
                                        </p:tgtEl>
                                        <p:attrNameLst>
                                          <p:attrName>ppt_y</p:attrName>
                                        </p:attrNameLst>
                                      </p:cBhvr>
                                      <p:tavLst>
                                        <p:tav tm="0">
                                          <p:val>
                                            <p:strVal val="0-#ppt_h/2"/>
                                          </p:val>
                                        </p:tav>
                                        <p:tav tm="100000">
                                          <p:val>
                                            <p:strVal val="#ppt_y"/>
                                          </p:val>
                                        </p:tav>
                                      </p:tavLst>
                                    </p:anim>
                                  </p:childTnLst>
                                </p:cTn>
                              </p:par>
                              <p:par>
                                <p:cTn id="12" presetID="2" presetClass="entr" presetSubtype="1" decel="100000" fill="hold" grpId="0" nodeType="withEffect">
                                  <p:stCondLst>
                                    <p:cond delay="25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additive="base">
                                        <p:cTn id="14"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5" dur="1000" fill="hold"/>
                                        <p:tgtEl>
                                          <p:spTgt spid="6">
                                            <p:txEl>
                                              <p:pRg st="0" end="0"/>
                                            </p:txEl>
                                          </p:spTgt>
                                        </p:tgtEl>
                                        <p:attrNameLst>
                                          <p:attrName>ppt_y</p:attrName>
                                        </p:attrNameLst>
                                      </p:cBhvr>
                                      <p:tavLst>
                                        <p:tav tm="0">
                                          <p:val>
                                            <p:strVal val="0-#ppt_h/2"/>
                                          </p:val>
                                        </p:tav>
                                        <p:tav tm="100000">
                                          <p:val>
                                            <p:strVal val="#ppt_y"/>
                                          </p:val>
                                        </p:tav>
                                      </p:tavLst>
                                    </p:anim>
                                  </p:childTnLst>
                                </p:cTn>
                              </p:par>
                              <p:par>
                                <p:cTn id="16" presetID="10" presetClass="entr" presetSubtype="0" fill="hold" nodeType="withEffect">
                                  <p:stCondLst>
                                    <p:cond delay="150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P spid="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de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3" y="1252836"/>
            <a:ext cx="6846640" cy="4795836"/>
          </a:xfrm>
          <a:noFill/>
        </p:spPr>
        <p:txBody>
          <a:bodyPr vert="horz" wrap="none" lIns="0" tIns="0" rIns="0" bIns="0"/>
          <a:lstStyle>
            <a:lvl1pPr marL="361950" indent="-361950">
              <a:spcBef>
                <a:spcPts val="800"/>
              </a:spcBef>
              <a:spcAft>
                <a:spcPts val="800"/>
              </a:spcAft>
              <a:buClr>
                <a:schemeClr val="bg2"/>
              </a:buClr>
              <a:buFont typeface="+mj-lt"/>
              <a:buAutoNum type="arabicPeriod"/>
              <a:defRPr sz="2400">
                <a:solidFill>
                  <a:schemeClr val="bg2"/>
                </a:solidFill>
              </a:defRPr>
            </a:lvl1pPr>
            <a:lvl2pPr marL="542925" indent="-180975">
              <a:buClr>
                <a:schemeClr val="bg2"/>
              </a:buClr>
              <a:buFont typeface="Arial" panose="020B0604020202020204" pitchFamily="34" charset="0"/>
              <a:buChar char="•"/>
              <a:defRPr>
                <a:solidFill>
                  <a:schemeClr val="bg2"/>
                </a:solidFill>
              </a:defRPr>
            </a:lvl2pPr>
            <a:lvl3pPr>
              <a:defRPr>
                <a:solidFill>
                  <a:schemeClr val="bg2"/>
                </a:solidFill>
              </a:defRPr>
            </a:lvl3pPr>
            <a:lvl4pPr>
              <a:defRPr>
                <a:solidFill>
                  <a:schemeClr val="bg2"/>
                </a:solidFill>
              </a:defRPr>
            </a:lvl4pPr>
            <a:lvl5pPr>
              <a:defRPr>
                <a:solidFill>
                  <a:schemeClr val="accent1"/>
                </a:solidFill>
              </a:defRPr>
            </a:lvl5pPr>
            <a:lvl6pPr marL="361950" indent="-361950">
              <a:spcBef>
                <a:spcPts val="800"/>
              </a:spcBef>
              <a:spcAft>
                <a:spcPts val="800"/>
              </a:spcAft>
              <a:buClr>
                <a:schemeClr val="bg2"/>
              </a:buClr>
              <a:buFont typeface="+mj-lt"/>
              <a:buAutoNum type="arabicPeriod"/>
              <a:tabLst/>
              <a:defRPr sz="2400">
                <a:solidFill>
                  <a:schemeClr val="bg2"/>
                </a:solidFill>
              </a:defRPr>
            </a:lvl6pPr>
            <a:lvl7pPr marL="542925" indent="-180975">
              <a:buClr>
                <a:schemeClr val="bg2"/>
              </a:buClr>
              <a:buFont typeface="Arial" panose="020B0604020202020204" pitchFamily="34" charset="0"/>
              <a:buChar char="•"/>
              <a:defRPr>
                <a:solidFill>
                  <a:schemeClr val="bg2"/>
                </a:solidFill>
              </a:defRPr>
            </a:lvl7pPr>
            <a:lvl8pPr>
              <a:defRPr>
                <a:solidFill>
                  <a:schemeClr val="bg2"/>
                </a:solidFill>
              </a:defRPr>
            </a:lvl8pPr>
            <a:lvl9pPr>
              <a:defRPr>
                <a:solidFill>
                  <a:schemeClr val="bg2"/>
                </a:solidFill>
              </a:defRPr>
            </a:lvl9pPr>
          </a:lstStyle>
          <a:p>
            <a:pPr lvl="0"/>
            <a:r>
              <a:rPr lang="en-GB" noProof="0" dirty="0"/>
              <a:t>Numbering</a:t>
            </a:r>
          </a:p>
          <a:p>
            <a:pPr lvl="1"/>
            <a:r>
              <a:rPr lang="en-GB" noProof="0" dirty="0"/>
              <a:t>Bullet</a:t>
            </a:r>
          </a:p>
          <a:p>
            <a:pPr lvl="2"/>
            <a:r>
              <a:rPr lang="en-GB" noProof="0" dirty="0"/>
              <a:t>Plain text</a:t>
            </a:r>
          </a:p>
          <a:p>
            <a:pPr lvl="3"/>
            <a:r>
              <a:rPr lang="en-GB" noProof="0" dirty="0"/>
              <a:t>Header dark blue</a:t>
            </a:r>
          </a:p>
          <a:p>
            <a:pPr lvl="4"/>
            <a:r>
              <a:rPr lang="en-GB" noProof="0" dirty="0"/>
              <a:t>Header yellow</a:t>
            </a:r>
          </a:p>
          <a:p>
            <a:pPr lvl="5"/>
            <a:r>
              <a:rPr lang="en-GB" noProof="0" dirty="0"/>
              <a:t>Numbering</a:t>
            </a:r>
          </a:p>
          <a:p>
            <a:pPr lvl="6"/>
            <a:r>
              <a:rPr lang="en-GB" noProof="0" dirty="0"/>
              <a:t>Bullet</a:t>
            </a:r>
          </a:p>
          <a:p>
            <a:pPr lvl="7"/>
            <a:r>
              <a:rPr lang="en-GB" sz="1800" noProof="0" dirty="0"/>
              <a:t>Plain text</a:t>
            </a:r>
          </a:p>
          <a:p>
            <a:pPr lvl="8"/>
            <a:r>
              <a:rPr lang="en-GB" noProof="0" dirty="0"/>
              <a:t>Header dark blue</a:t>
            </a:r>
          </a:p>
        </p:txBody>
      </p:sp>
      <p:sp>
        <p:nvSpPr>
          <p:cNvPr id="7" name="Tijdelijke aanduiding voor afbeelding 13"/>
          <p:cNvSpPr>
            <a:spLocks noGrp="1"/>
          </p:cNvSpPr>
          <p:nvPr>
            <p:ph type="pic" sz="quarter" idx="13" hasCustomPrompt="1"/>
          </p:nvPr>
        </p:nvSpPr>
        <p:spPr>
          <a:xfrm>
            <a:off x="7453634" y="1252538"/>
            <a:ext cx="4339905"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grpSp>
        <p:nvGrpSpPr>
          <p:cNvPr id="8" name="Grid" hidden="1"/>
          <p:cNvGrpSpPr/>
          <p:nvPr userDrawn="1"/>
        </p:nvGrpSpPr>
        <p:grpSpPr>
          <a:xfrm>
            <a:off x="0" y="0"/>
            <a:ext cx="12198353" cy="6858004"/>
            <a:chOff x="-2" y="-1"/>
            <a:chExt cx="12198353" cy="6858004"/>
          </a:xfrm>
        </p:grpSpPr>
        <p:sp>
          <p:nvSpPr>
            <p:cNvPr id="9" name="Rechthoek 8"/>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0" name="Rechthoek 9"/>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2" name="Rechthoek 11"/>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4" name="Rechthoek 13"/>
            <p:cNvSpPr/>
            <p:nvPr userDrawn="1"/>
          </p:nvSpPr>
          <p:spPr bwMode="auto">
            <a:xfrm rot="5400000">
              <a:off x="3923465"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5"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‹nº›</a:t>
            </a:fld>
            <a:endParaRPr lang="nl-NL"/>
          </a:p>
        </p:txBody>
      </p:sp>
    </p:spTree>
    <p:extLst>
      <p:ext uri="{BB962C8B-B14F-4D97-AF65-F5344CB8AC3E}">
        <p14:creationId xmlns:p14="http://schemas.microsoft.com/office/powerpoint/2010/main" val="54426134"/>
      </p:ext>
    </p:extLst>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sp>
        <p:nvSpPr>
          <p:cNvPr id="4"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‹nº›</a:t>
            </a:fld>
            <a:endParaRPr lang="nl-NL"/>
          </a:p>
        </p:txBody>
      </p:sp>
    </p:spTree>
    <p:extLst>
      <p:ext uri="{BB962C8B-B14F-4D97-AF65-F5344CB8AC3E}">
        <p14:creationId xmlns:p14="http://schemas.microsoft.com/office/powerpoint/2010/main" val="3592596851"/>
      </p:ext>
    </p:extLst>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amp; Image 75%/25%">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7926761"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0" y="0"/>
            <a:ext cx="12198353"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5003585"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8533755" y="1252538"/>
            <a:ext cx="3259784"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5"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‹nº›</a:t>
            </a:fld>
            <a:endParaRPr lang="nl-NL"/>
          </a:p>
        </p:txBody>
      </p:sp>
    </p:spTree>
    <p:extLst>
      <p:ext uri="{BB962C8B-B14F-4D97-AF65-F5344CB8AC3E}">
        <p14:creationId xmlns:p14="http://schemas.microsoft.com/office/powerpoint/2010/main" val="3590302820"/>
      </p:ext>
    </p:extLst>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mp; Image 50%/5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1"/>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5593347"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2" y="-1"/>
            <a:ext cx="12198353"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6200775" y="1252538"/>
            <a:ext cx="5592763"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5"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‹nº›</a:t>
            </a:fld>
            <a:endParaRPr lang="nl-NL"/>
          </a:p>
        </p:txBody>
      </p:sp>
    </p:spTree>
    <p:extLst>
      <p:ext uri="{BB962C8B-B14F-4D97-AF65-F5344CB8AC3E}">
        <p14:creationId xmlns:p14="http://schemas.microsoft.com/office/powerpoint/2010/main" val="3682767422"/>
      </p:ext>
    </p:extLst>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amp; Image 25%/75%">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3534273"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2" y="-1"/>
            <a:ext cx="12198353"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611099"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4141267" y="1252538"/>
            <a:ext cx="7652271"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5"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‹nº›</a:t>
            </a:fld>
            <a:endParaRPr lang="nl-NL"/>
          </a:p>
        </p:txBody>
      </p:sp>
    </p:spTree>
    <p:extLst>
      <p:ext uri="{BB962C8B-B14F-4D97-AF65-F5344CB8AC3E}">
        <p14:creationId xmlns:p14="http://schemas.microsoft.com/office/powerpoint/2010/main" val="4132317621"/>
      </p:ext>
    </p:extLst>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100%">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grpSp>
        <p:nvGrpSpPr>
          <p:cNvPr id="7" name="Grid" hidden="1"/>
          <p:cNvGrpSpPr/>
          <p:nvPr userDrawn="1"/>
        </p:nvGrpSpPr>
        <p:grpSpPr>
          <a:xfrm>
            <a:off x="-2" y="-1"/>
            <a:ext cx="12198353" cy="6858003"/>
            <a:chOff x="-2" y="-1"/>
            <a:chExt cx="12198353" cy="6858003"/>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404663" y="1252538"/>
            <a:ext cx="11388876" cy="4795837"/>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3"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‹nº›</a:t>
            </a:fld>
            <a:endParaRPr lang="nl-NL"/>
          </a:p>
        </p:txBody>
      </p:sp>
    </p:spTree>
    <p:extLst>
      <p:ext uri="{BB962C8B-B14F-4D97-AF65-F5344CB8AC3E}">
        <p14:creationId xmlns:p14="http://schemas.microsoft.com/office/powerpoint/2010/main" val="3929258224"/>
      </p:ext>
    </p:extLst>
  </p:cSld>
  <p:clrMapOvr>
    <a:masterClrMapping/>
  </p:clrMapOvr>
  <p:transition spd="slow">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mp; Image 4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5593347"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2" y="-1"/>
            <a:ext cx="12218777" cy="6858004"/>
            <a:chOff x="-2" y="-1"/>
            <a:chExt cx="12218777"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rot="5400000">
              <a:off x="5568012"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6" name="Rechthoek 15"/>
            <p:cNvSpPr/>
            <p:nvPr userDrawn="1"/>
          </p:nvSpPr>
          <p:spPr bwMode="auto">
            <a:xfrm rot="10800000">
              <a:off x="5360772" y="3549589"/>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6200776" y="1252538"/>
            <a:ext cx="2695072" cy="2297049"/>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7" name="Tijdelijke aanduiding voor afbeelding 13"/>
          <p:cNvSpPr>
            <a:spLocks noGrp="1"/>
          </p:cNvSpPr>
          <p:nvPr>
            <p:ph type="pic" sz="quarter" idx="14" hasCustomPrompt="1"/>
          </p:nvPr>
        </p:nvSpPr>
        <p:spPr>
          <a:xfrm>
            <a:off x="9098614" y="1252538"/>
            <a:ext cx="2695072" cy="2297049"/>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8" name="Tijdelijke aanduiding voor afbeelding 13"/>
          <p:cNvSpPr>
            <a:spLocks noGrp="1"/>
          </p:cNvSpPr>
          <p:nvPr>
            <p:ph type="pic" sz="quarter" idx="15" hasCustomPrompt="1"/>
          </p:nvPr>
        </p:nvSpPr>
        <p:spPr>
          <a:xfrm>
            <a:off x="6200776" y="3751623"/>
            <a:ext cx="2695072" cy="2297049"/>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9" name="Tijdelijke aanduiding voor afbeelding 13"/>
          <p:cNvSpPr>
            <a:spLocks noGrp="1"/>
          </p:cNvSpPr>
          <p:nvPr>
            <p:ph type="pic" sz="quarter" idx="16" hasCustomPrompt="1"/>
          </p:nvPr>
        </p:nvSpPr>
        <p:spPr>
          <a:xfrm>
            <a:off x="9098614" y="3751623"/>
            <a:ext cx="2695072" cy="2297049"/>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20"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‹nº›</a:t>
            </a:fld>
            <a:endParaRPr lang="nl-NL"/>
          </a:p>
        </p:txBody>
      </p:sp>
    </p:spTree>
    <p:extLst>
      <p:ext uri="{BB962C8B-B14F-4D97-AF65-F5344CB8AC3E}">
        <p14:creationId xmlns:p14="http://schemas.microsoft.com/office/powerpoint/2010/main" val="3673173449"/>
      </p:ext>
    </p:extLst>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mp; Image 2x">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GB" noProof="0" dirty="0"/>
              <a:t>Title</a:t>
            </a:r>
          </a:p>
        </p:txBody>
      </p:sp>
      <p:sp>
        <p:nvSpPr>
          <p:cNvPr id="3" name="Tijdelijke aanduiding voor verticale tekst 2"/>
          <p:cNvSpPr>
            <a:spLocks noGrp="1"/>
          </p:cNvSpPr>
          <p:nvPr>
            <p:ph type="body" orient="vert" idx="1" hasCustomPrompt="1"/>
          </p:nvPr>
        </p:nvSpPr>
        <p:spPr>
          <a:xfrm>
            <a:off x="404662" y="1252836"/>
            <a:ext cx="5593347" cy="4795836"/>
          </a:xfrm>
        </p:spPr>
        <p:txBody>
          <a:bodyPr vert="horz"/>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7" name="Grid" hidden="1"/>
          <p:cNvGrpSpPr/>
          <p:nvPr userDrawn="1"/>
        </p:nvGrpSpPr>
        <p:grpSpPr>
          <a:xfrm>
            <a:off x="-2" y="-1"/>
            <a:ext cx="12198353" cy="6858004"/>
            <a:chOff x="-2" y="-1"/>
            <a:chExt cx="12198353" cy="6858004"/>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rot="5400000">
              <a:off x="2670173"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5" name="Rechthoek 14"/>
            <p:cNvSpPr/>
            <p:nvPr userDrawn="1"/>
          </p:nvSpPr>
          <p:spPr bwMode="auto">
            <a:xfrm rot="5400000">
              <a:off x="5568012" y="3327836"/>
              <a:ext cx="6858003" cy="202331"/>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grpSp>
      <p:sp>
        <p:nvSpPr>
          <p:cNvPr id="14" name="Tijdelijke aanduiding voor afbeelding 13"/>
          <p:cNvSpPr>
            <a:spLocks noGrp="1"/>
          </p:cNvSpPr>
          <p:nvPr>
            <p:ph type="pic" sz="quarter" idx="13" hasCustomPrompt="1"/>
          </p:nvPr>
        </p:nvSpPr>
        <p:spPr>
          <a:xfrm>
            <a:off x="6200341" y="1252538"/>
            <a:ext cx="2695072" cy="4796134"/>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7" name="Tijdelijke aanduiding voor afbeelding 13"/>
          <p:cNvSpPr>
            <a:spLocks noGrp="1"/>
          </p:cNvSpPr>
          <p:nvPr>
            <p:ph type="pic" sz="quarter" idx="14" hasCustomPrompt="1"/>
          </p:nvPr>
        </p:nvSpPr>
        <p:spPr>
          <a:xfrm>
            <a:off x="9098179" y="1252538"/>
            <a:ext cx="2695072" cy="4796134"/>
          </a:xfrm>
          <a:solidFill>
            <a:schemeClr val="tx2">
              <a:lumMod val="20000"/>
              <a:lumOff val="80000"/>
            </a:schemeClr>
          </a:solidFill>
        </p:spPr>
        <p:txBody>
          <a:bodyPr bIns="180000" anchor="ctr">
            <a:normAutofit/>
          </a:bodyPr>
          <a:lstStyle>
            <a:lvl1pPr marL="0" indent="0" algn="ctr">
              <a:lnSpc>
                <a:spcPct val="250000"/>
              </a:lnSpc>
              <a:buNone/>
              <a:defRPr sz="1400" baseline="0"/>
            </a:lvl1pPr>
          </a:lstStyle>
          <a:p>
            <a:r>
              <a:rPr lang="en-GB" noProof="0" dirty="0"/>
              <a:t>Click here to insert</a:t>
            </a:r>
            <a:br>
              <a:rPr lang="en-GB" noProof="0" dirty="0"/>
            </a:br>
            <a:r>
              <a:rPr lang="en-GB" noProof="0" dirty="0"/>
              <a:t>an image</a:t>
            </a:r>
          </a:p>
        </p:txBody>
      </p:sp>
      <p:sp>
        <p:nvSpPr>
          <p:cNvPr id="16"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‹nº›</a:t>
            </a:fld>
            <a:endParaRPr lang="nl-NL"/>
          </a:p>
        </p:txBody>
      </p:sp>
    </p:spTree>
    <p:extLst>
      <p:ext uri="{BB962C8B-B14F-4D97-AF65-F5344CB8AC3E}">
        <p14:creationId xmlns:p14="http://schemas.microsoft.com/office/powerpoint/2010/main" val="4146982251"/>
      </p:ext>
    </p:extLst>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04662" y="404664"/>
            <a:ext cx="11389024" cy="432048"/>
          </a:xfrm>
          <a:prstGeom prst="rect">
            <a:avLst/>
          </a:prstGeom>
        </p:spPr>
        <p:txBody>
          <a:bodyPr vert="horz" lIns="0" tIns="0" rIns="0" bIns="0" rtlCol="0" anchor="ctr">
            <a:noAutofit/>
          </a:bodyPr>
          <a:lstStyle/>
          <a:p>
            <a:r>
              <a:rPr lang="en-GB" noProof="0" dirty="0"/>
              <a:t>Title</a:t>
            </a:r>
          </a:p>
        </p:txBody>
      </p:sp>
      <p:sp>
        <p:nvSpPr>
          <p:cNvPr id="3" name="Tijdelijke aanduiding voor tekst 2"/>
          <p:cNvSpPr>
            <a:spLocks noGrp="1"/>
          </p:cNvSpPr>
          <p:nvPr>
            <p:ph type="body" idx="1"/>
          </p:nvPr>
        </p:nvSpPr>
        <p:spPr>
          <a:xfrm>
            <a:off x="404662" y="1252836"/>
            <a:ext cx="11389023" cy="4795836"/>
          </a:xfrm>
          <a:prstGeom prst="rect">
            <a:avLst/>
          </a:prstGeom>
        </p:spPr>
        <p:txBody>
          <a:bodyPr vert="horz" lIns="0" tIns="0" rIns="0" bIns="0" rtlCol="0">
            <a:normAutofit/>
          </a:bodyPr>
          <a:lstStyle/>
          <a:p>
            <a:pPr lvl="0"/>
            <a:r>
              <a:rPr lang="en-GB" noProof="0" dirty="0"/>
              <a:t>Bullet</a:t>
            </a:r>
          </a:p>
          <a:p>
            <a:pPr lvl="1"/>
            <a:r>
              <a:rPr lang="en-GB" noProof="0" dirty="0"/>
              <a:t>Sub-bullet</a:t>
            </a:r>
          </a:p>
          <a:p>
            <a:pPr lvl="2"/>
            <a:r>
              <a:rPr lang="en-GB" noProof="0" dirty="0"/>
              <a:t>Plain text</a:t>
            </a:r>
          </a:p>
          <a:p>
            <a:pPr lvl="3"/>
            <a:r>
              <a:rPr lang="en-GB" noProof="0" dirty="0"/>
              <a:t>Header dark blue</a:t>
            </a:r>
          </a:p>
          <a:p>
            <a:pPr lvl="4"/>
            <a:r>
              <a:rPr lang="en-GB" noProof="0" dirty="0"/>
              <a:t>Header light blue</a:t>
            </a:r>
          </a:p>
          <a:p>
            <a:pPr lvl="5"/>
            <a:r>
              <a:rPr lang="en-GB" noProof="0" dirty="0"/>
              <a:t>Bullet</a:t>
            </a:r>
          </a:p>
          <a:p>
            <a:pPr lvl="6"/>
            <a:r>
              <a:rPr lang="en-GB" noProof="0" dirty="0"/>
              <a:t>Sub-bullet</a:t>
            </a:r>
          </a:p>
          <a:p>
            <a:pPr lvl="7"/>
            <a:r>
              <a:rPr lang="en-GB" sz="1800" noProof="0" dirty="0"/>
              <a:t>Plain text</a:t>
            </a:r>
          </a:p>
          <a:p>
            <a:pPr lvl="8"/>
            <a:r>
              <a:rPr lang="en-GB" noProof="0" dirty="0"/>
              <a:t>Header dark blue</a:t>
            </a:r>
          </a:p>
        </p:txBody>
      </p:sp>
      <p:grpSp>
        <p:nvGrpSpPr>
          <p:cNvPr id="11" name="Grid" hidden="1"/>
          <p:cNvGrpSpPr/>
          <p:nvPr/>
        </p:nvGrpSpPr>
        <p:grpSpPr>
          <a:xfrm>
            <a:off x="-2" y="-1"/>
            <a:ext cx="12198353" cy="6858003"/>
            <a:chOff x="-2" y="-1"/>
            <a:chExt cx="12198353" cy="6858003"/>
          </a:xfrm>
        </p:grpSpPr>
        <p:sp>
          <p:nvSpPr>
            <p:cNvPr id="7" name="Rechthoek 6"/>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8" name="Rechthoek 7"/>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9" name="Rechthoek 8"/>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dirty="0">
                <a:ln>
                  <a:noFill/>
                </a:ln>
                <a:solidFill>
                  <a:schemeClr val="bg1"/>
                </a:solidFill>
                <a:effectLst/>
                <a:latin typeface="Minion" pitchFamily="2" charset="0"/>
              </a:endParaRPr>
            </a:p>
          </p:txBody>
        </p:sp>
        <p:sp>
          <p:nvSpPr>
            <p:cNvPr id="12" name="Rechthoek 11"/>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20" name="Rechthoek 19"/>
          <p:cNvSpPr/>
          <p:nvPr/>
        </p:nvSpPr>
        <p:spPr bwMode="auto">
          <a:xfrm>
            <a:off x="0" y="6453336"/>
            <a:ext cx="12198350" cy="404664"/>
          </a:xfrm>
          <a:prstGeom prst="rect">
            <a:avLst/>
          </a:prstGeom>
          <a:solidFill>
            <a:schemeClr val="bg2"/>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en-GB" sz="2000" b="0" i="0" u="none" strike="noStrike" cap="none" normalizeH="0" baseline="0" noProof="0" dirty="0">
              <a:ln>
                <a:noFill/>
              </a:ln>
              <a:solidFill>
                <a:schemeClr val="bg1"/>
              </a:solidFill>
              <a:effectLst/>
              <a:latin typeface="Minion" pitchFamily="2" charset="0"/>
            </a:endParaRPr>
          </a:p>
        </p:txBody>
      </p:sp>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04662" y="6543376"/>
            <a:ext cx="3588750" cy="270000"/>
          </a:xfrm>
          <a:prstGeom prst="rect">
            <a:avLst/>
          </a:prstGeom>
        </p:spPr>
      </p:pic>
      <p:sp>
        <p:nvSpPr>
          <p:cNvPr id="15" name="Tijdelijke aanduiding voor dianummer 5"/>
          <p:cNvSpPr>
            <a:spLocks noGrp="1"/>
          </p:cNvSpPr>
          <p:nvPr>
            <p:ph type="sldNum" sz="quarter" idx="4"/>
          </p:nvPr>
        </p:nvSpPr>
        <p:spPr>
          <a:xfrm>
            <a:off x="9132784" y="6473105"/>
            <a:ext cx="2744787" cy="365125"/>
          </a:xfrm>
          <a:prstGeom prst="rect">
            <a:avLst/>
          </a:prstGeom>
        </p:spPr>
        <p:txBody>
          <a:bodyPr vert="horz" lIns="91440" tIns="45720" rIns="91440" bIns="45720" rtlCol="0" anchor="ctr"/>
          <a:lstStyle>
            <a:lvl1pPr algn="r">
              <a:defRPr sz="1200">
                <a:solidFill>
                  <a:schemeClr val="bg1"/>
                </a:solidFill>
              </a:defRPr>
            </a:lvl1pPr>
          </a:lstStyle>
          <a:p>
            <a:fld id="{5EE7099E-8998-4851-915A-4F4831808297}" type="slidenum">
              <a:rPr lang="nl-NL" smtClean="0"/>
              <a:pPr/>
              <a:t>‹nº›</a:t>
            </a:fld>
            <a:endParaRPr lang="nl-NL"/>
          </a:p>
        </p:txBody>
      </p:sp>
    </p:spTree>
    <p:extLst>
      <p:ext uri="{BB962C8B-B14F-4D97-AF65-F5344CB8AC3E}">
        <p14:creationId xmlns:p14="http://schemas.microsoft.com/office/powerpoint/2010/main" val="383980359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58" r:id="rId3"/>
    <p:sldLayoutId id="2147483665" r:id="rId4"/>
    <p:sldLayoutId id="2147483661" r:id="rId5"/>
    <p:sldLayoutId id="2147483664" r:id="rId6"/>
    <p:sldLayoutId id="2147483666" r:id="rId7"/>
    <p:sldLayoutId id="2147483662" r:id="rId8"/>
    <p:sldLayoutId id="2147483663" r:id="rId9"/>
    <p:sldLayoutId id="2147483667" r:id="rId10"/>
    <p:sldLayoutId id="2147483668" r:id="rId11"/>
    <p:sldLayoutId id="2147483670" r:id="rId12"/>
  </p:sldLayoutIdLst>
  <p:hf hdr="0" ftr="0" dt="0"/>
  <p:txStyles>
    <p:titleStyle>
      <a:lvl1pPr algn="l" defTabSz="914400" rtl="0" eaLnBrk="1" latinLnBrk="0" hangingPunct="1">
        <a:spcBef>
          <a:spcPct val="0"/>
        </a:spcBef>
        <a:buNone/>
        <a:defRPr sz="4000" b="1" i="0" kern="1200">
          <a:solidFill>
            <a:schemeClr val="bg2"/>
          </a:solidFill>
          <a:latin typeface="+mj-lt"/>
          <a:ea typeface="+mj-ea"/>
          <a:cs typeface="+mj-cs"/>
        </a:defRPr>
      </a:lvl1pPr>
    </p:titleStyle>
    <p:bodyStyle>
      <a:lvl1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1pPr>
      <a:lvl2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tx2"/>
          </a:solidFill>
          <a:latin typeface="+mn-lt"/>
          <a:ea typeface="+mn-ea"/>
          <a:cs typeface="+mn-cs"/>
        </a:defRPr>
      </a:lvl5pPr>
      <a:lvl6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6pPr>
      <a:lvl7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worldclim.org/"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gbif.org/" TargetMode="External"/><Relationship Id="rId1" Type="http://schemas.openxmlformats.org/officeDocument/2006/relationships/slideLayout" Target="../slideLayouts/slideLayout2.xml"/><Relationship Id="rId5" Type="http://schemas.openxmlformats.org/officeDocument/2006/relationships/hyperlink" Target="https://resolver.globalnames.org/" TargetMode="Externa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worldclim.org/" TargetMode="External"/><Relationship Id="rId3" Type="http://schemas.openxmlformats.org/officeDocument/2006/relationships/hyperlink" Target="https://cran.r-project.org/web/packages/raster/index.html" TargetMode="External"/><Relationship Id="rId7" Type="http://schemas.openxmlformats.org/officeDocument/2006/relationships/hyperlink" Target="https://www.carbonbrief.org/cmip6-the-next-generation-of-climate-models-explained" TargetMode="External"/><Relationship Id="rId2" Type="http://schemas.openxmlformats.org/officeDocument/2006/relationships/hyperlink" Target="https://rmets.onlinelibrary.wiley.com/doi/abs/10.1002/joc.1276" TargetMode="Externa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hyperlink" Target="https://www.sciencedirect.com/science/article/pii/S0959378016300681?via%3Dihub"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pubs.usgs.gov/ds/691/ds691.pdf" TargetMode="External"/><Relationship Id="rId1" Type="http://schemas.openxmlformats.org/officeDocument/2006/relationships/slideLayout" Target="../slideLayouts/slideLayout2.xml"/><Relationship Id="rId4" Type="http://schemas.openxmlformats.org/officeDocument/2006/relationships/image" Target="../media/image240.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cmc.ipsl.fr/ipsl-climate-models/ipsl-cm6/"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jpe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java.com/en/download/help/download_options.xml" TargetMode="Externa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biodiversityinformatics.amnh.org/open_source/maxent/"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jdelijke aanduiding voor tekst 12"/>
          <p:cNvSpPr>
            <a:spLocks noGrp="1"/>
          </p:cNvSpPr>
          <p:nvPr>
            <p:ph type="body" sz="quarter" idx="13"/>
          </p:nvPr>
        </p:nvSpPr>
        <p:spPr>
          <a:xfrm>
            <a:off x="0" y="-1"/>
            <a:ext cx="12198349" cy="4653137"/>
          </a:xfrm>
        </p:spPr>
        <p:txBody>
          <a:bodyPr/>
          <a:lstStyle/>
          <a:p>
            <a:endParaRPr lang="en-US" dirty="0"/>
          </a:p>
          <a:p>
            <a:r>
              <a:rPr lang="en-US" dirty="0"/>
              <a:t>DR</a:t>
            </a:r>
          </a:p>
        </p:txBody>
      </p:sp>
      <p:sp>
        <p:nvSpPr>
          <p:cNvPr id="12" name="Tijdelijke aanduiding voor tekst 11"/>
          <p:cNvSpPr>
            <a:spLocks noGrp="1"/>
          </p:cNvSpPr>
          <p:nvPr>
            <p:ph type="body" sz="quarter" idx="12"/>
          </p:nvPr>
        </p:nvSpPr>
        <p:spPr>
          <a:xfrm>
            <a:off x="1" y="2"/>
            <a:ext cx="12198350" cy="3304752"/>
          </a:xfrm>
        </p:spPr>
        <p:txBody>
          <a:bodyPr/>
          <a:lstStyle/>
          <a:p>
            <a:endParaRPr lang="en-US" b="1" dirty="0"/>
          </a:p>
        </p:txBody>
      </p:sp>
      <p:sp>
        <p:nvSpPr>
          <p:cNvPr id="4" name="Titel 3"/>
          <p:cNvSpPr>
            <a:spLocks noGrp="1"/>
          </p:cNvSpPr>
          <p:nvPr>
            <p:ph type="title"/>
          </p:nvPr>
        </p:nvSpPr>
        <p:spPr>
          <a:xfrm>
            <a:off x="410543" y="620688"/>
            <a:ext cx="11305256" cy="901353"/>
          </a:xfrm>
        </p:spPr>
        <p:txBody>
          <a:bodyPr/>
          <a:lstStyle/>
          <a:p>
            <a:pPr algn="ctr"/>
            <a:r>
              <a:rPr lang="en-US" sz="3200" dirty="0"/>
              <a:t>Species distribution modelling using MAXENT</a:t>
            </a:r>
            <a:endParaRPr lang="nl-NL" sz="3200" dirty="0"/>
          </a:p>
        </p:txBody>
      </p:sp>
      <p:sp>
        <p:nvSpPr>
          <p:cNvPr id="2" name="Tijdelijke aanduiding voor dianummer 1"/>
          <p:cNvSpPr>
            <a:spLocks noGrp="1"/>
          </p:cNvSpPr>
          <p:nvPr>
            <p:ph type="sldNum" sz="quarter" idx="4"/>
          </p:nvPr>
        </p:nvSpPr>
        <p:spPr/>
        <p:txBody>
          <a:bodyPr/>
          <a:lstStyle/>
          <a:p>
            <a:fld id="{5EE7099E-8998-4851-915A-4F4831808297}" type="slidenum">
              <a:rPr lang="nl-NL" smtClean="0"/>
              <a:pPr/>
              <a:t>1</a:t>
            </a:fld>
            <a:endParaRPr lang="nl-NL"/>
          </a:p>
        </p:txBody>
      </p:sp>
      <p:sp>
        <p:nvSpPr>
          <p:cNvPr id="9" name="Tijdelijke aanduiding voor tekst 4">
            <a:extLst>
              <a:ext uri="{FF2B5EF4-FFF2-40B4-BE49-F238E27FC236}">
                <a16:creationId xmlns:a16="http://schemas.microsoft.com/office/drawing/2014/main" id="{0CA2B968-6A1E-413A-8689-A740B76774A7}"/>
              </a:ext>
            </a:extLst>
          </p:cNvPr>
          <p:cNvSpPr txBox="1">
            <a:spLocks/>
          </p:cNvSpPr>
          <p:nvPr/>
        </p:nvSpPr>
        <p:spPr>
          <a:xfrm>
            <a:off x="410544" y="3342010"/>
            <a:ext cx="11305256" cy="1226691"/>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600"/>
              </a:spcBef>
              <a:spcAft>
                <a:spcPts val="600"/>
              </a:spcAft>
              <a:buClr>
                <a:schemeClr val="bg2"/>
              </a:buClr>
              <a:buFont typeface="Arial" panose="020B0604020202020204" pitchFamily="34" charset="0"/>
              <a:buNone/>
              <a:defRPr sz="2400" kern="1200">
                <a:solidFill>
                  <a:schemeClr val="bg1"/>
                </a:solidFill>
                <a:latin typeface="+mn-lt"/>
                <a:ea typeface="+mn-ea"/>
                <a:cs typeface="+mn-cs"/>
              </a:defRPr>
            </a:lvl1pPr>
            <a:lvl2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tx2"/>
                </a:solidFill>
                <a:latin typeface="+mn-lt"/>
                <a:ea typeface="+mn-ea"/>
                <a:cs typeface="+mn-cs"/>
              </a:defRPr>
            </a:lvl5pPr>
            <a:lvl6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6pPr>
            <a:lvl7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algn="ctr"/>
            <a:r>
              <a:rPr lang="pt-PT" sz="2800" dirty="0"/>
              <a:t>Systematics &amp; Biodiversity, 2020</a:t>
            </a:r>
            <a:endParaRPr lang="nl-NL" sz="2800" dirty="0"/>
          </a:p>
        </p:txBody>
      </p:sp>
      <p:pic>
        <p:nvPicPr>
          <p:cNvPr id="15" name="Imagem 14">
            <a:extLst>
              <a:ext uri="{FF2B5EF4-FFF2-40B4-BE49-F238E27FC236}">
                <a16:creationId xmlns:a16="http://schemas.microsoft.com/office/drawing/2014/main" id="{BFBB5836-2273-4E42-8904-E5202AE1C4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0631" y="4973084"/>
            <a:ext cx="2944707" cy="1180266"/>
          </a:xfrm>
          <a:prstGeom prst="rect">
            <a:avLst/>
          </a:prstGeom>
        </p:spPr>
      </p:pic>
      <p:sp>
        <p:nvSpPr>
          <p:cNvPr id="10" name="Titel 3">
            <a:extLst>
              <a:ext uri="{FF2B5EF4-FFF2-40B4-BE49-F238E27FC236}">
                <a16:creationId xmlns:a16="http://schemas.microsoft.com/office/drawing/2014/main" id="{FE0C9194-81E3-4F97-B939-76E8C90E0B87}"/>
              </a:ext>
            </a:extLst>
          </p:cNvPr>
          <p:cNvSpPr txBox="1">
            <a:spLocks/>
          </p:cNvSpPr>
          <p:nvPr/>
        </p:nvSpPr>
        <p:spPr>
          <a:xfrm>
            <a:off x="410543" y="1596604"/>
            <a:ext cx="11305256" cy="901353"/>
          </a:xfrm>
          <a:prstGeom prst="rect">
            <a:avLst/>
          </a:prstGeom>
        </p:spPr>
        <p:txBody>
          <a:bodyPr vert="horz" lIns="0" tIns="0" rIns="0" bIns="0" rtlCol="0" anchor="ctr">
            <a:noAutofit/>
          </a:bodyPr>
          <a:lstStyle>
            <a:lvl1pPr algn="l" defTabSz="914400" rtl="0" eaLnBrk="1" latinLnBrk="0" hangingPunct="1">
              <a:spcBef>
                <a:spcPct val="0"/>
              </a:spcBef>
              <a:buNone/>
              <a:defRPr sz="5400" b="1" i="0" kern="1200">
                <a:solidFill>
                  <a:schemeClr val="bg1"/>
                </a:solidFill>
                <a:latin typeface="+mj-lt"/>
                <a:ea typeface="+mj-ea"/>
                <a:cs typeface="+mj-cs"/>
              </a:defRPr>
            </a:lvl1pPr>
          </a:lstStyle>
          <a:p>
            <a:pPr algn="ctr"/>
            <a:r>
              <a:rPr lang="en-US" sz="2000" dirty="0"/>
              <a:t>Modelling your species habitat suitability under present &amp; future climate conditions</a:t>
            </a:r>
            <a:endParaRPr lang="nl-NL" sz="2000" dirty="0"/>
          </a:p>
        </p:txBody>
      </p:sp>
    </p:spTree>
    <p:extLst>
      <p:ext uri="{BB962C8B-B14F-4D97-AF65-F5344CB8AC3E}">
        <p14:creationId xmlns:p14="http://schemas.microsoft.com/office/powerpoint/2010/main" val="2977814846"/>
      </p:ext>
    </p:extLst>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27E1CC-D923-4C59-A402-1056D5FE0FBC}"/>
              </a:ext>
            </a:extLst>
          </p:cNvPr>
          <p:cNvSpPr>
            <a:spLocks noGrp="1"/>
          </p:cNvSpPr>
          <p:nvPr>
            <p:ph type="title"/>
          </p:nvPr>
        </p:nvSpPr>
        <p:spPr/>
        <p:txBody>
          <a:bodyPr/>
          <a:lstStyle/>
          <a:p>
            <a:r>
              <a:rPr lang="pt-PT" dirty="0"/>
              <a:t>Downloading the climate data</a:t>
            </a:r>
            <a:endParaRPr lang="en-GB" dirty="0"/>
          </a:p>
        </p:txBody>
      </p:sp>
      <p:sp>
        <p:nvSpPr>
          <p:cNvPr id="3" name="Espaço Reservado para Texto Vertical 2">
            <a:extLst>
              <a:ext uri="{FF2B5EF4-FFF2-40B4-BE49-F238E27FC236}">
                <a16:creationId xmlns:a16="http://schemas.microsoft.com/office/drawing/2014/main" id="{4B3EB404-C145-4C06-AF09-BD362FC57C4B}"/>
              </a:ext>
            </a:extLst>
          </p:cNvPr>
          <p:cNvSpPr>
            <a:spLocks noGrp="1"/>
          </p:cNvSpPr>
          <p:nvPr>
            <p:ph type="body" orient="vert" idx="1"/>
          </p:nvPr>
        </p:nvSpPr>
        <p:spPr>
          <a:xfrm>
            <a:off x="404663" y="1252836"/>
            <a:ext cx="11599168" cy="4795836"/>
          </a:xfrm>
        </p:spPr>
        <p:txBody>
          <a:bodyPr/>
          <a:lstStyle/>
          <a:p>
            <a:r>
              <a:rPr lang="pt-PT" dirty="0"/>
              <a:t>Go to the manual</a:t>
            </a:r>
          </a:p>
          <a:p>
            <a:pPr lvl="1"/>
            <a:r>
              <a:rPr lang="pt-PT" dirty="0"/>
              <a:t>It’s already in brightspace!</a:t>
            </a:r>
          </a:p>
          <a:p>
            <a:pPr lvl="1"/>
            <a:endParaRPr lang="pt-PT" dirty="0"/>
          </a:p>
          <a:p>
            <a:pPr>
              <a:buFont typeface="Arial" panose="020B0604020202020204" pitchFamily="34" charset="0"/>
              <a:buChar char="•"/>
            </a:pPr>
            <a:r>
              <a:rPr lang="pt-PT" dirty="0"/>
              <a:t>Follow the steps to download the climate data detailed there</a:t>
            </a:r>
          </a:p>
          <a:p>
            <a:pPr>
              <a:buFont typeface="Arial" panose="020B0604020202020204" pitchFamily="34" charset="0"/>
              <a:buChar char="•"/>
            </a:pPr>
            <a:endParaRPr lang="pt-PT" dirty="0"/>
          </a:p>
          <a:p>
            <a:pPr marL="0" indent="0">
              <a:buNone/>
            </a:pPr>
            <a:r>
              <a:rPr lang="pt-PT" dirty="0"/>
              <a:t>In summary:</a:t>
            </a:r>
          </a:p>
          <a:p>
            <a:r>
              <a:rPr lang="pt-PT" dirty="0"/>
              <a:t>Go to </a:t>
            </a:r>
            <a:r>
              <a:rPr lang="pt-PT" dirty="0">
                <a:hlinkClick r:id="rId2"/>
              </a:rPr>
              <a:t>https://www.worldclim.org/</a:t>
            </a:r>
            <a:endParaRPr lang="pt-PT" dirty="0"/>
          </a:p>
          <a:p>
            <a:r>
              <a:rPr lang="pt-PT" dirty="0"/>
              <a:t>Download:</a:t>
            </a:r>
          </a:p>
          <a:p>
            <a:pPr lvl="1"/>
            <a:r>
              <a:rPr lang="pt-PT" dirty="0"/>
              <a:t>Historical bioclimatic data (bio 5m) at 5 minutes resolution</a:t>
            </a:r>
          </a:p>
          <a:p>
            <a:pPr lvl="1"/>
            <a:r>
              <a:rPr lang="en-GB" dirty="0"/>
              <a:t>Future scenario bioclimatic data (</a:t>
            </a:r>
            <a:r>
              <a:rPr lang="en-GB" dirty="0" err="1"/>
              <a:t>bc</a:t>
            </a:r>
            <a:r>
              <a:rPr lang="en-GB" dirty="0"/>
              <a:t>) data: IPSL-CM6A-LR / SSP370 </a:t>
            </a:r>
          </a:p>
        </p:txBody>
      </p:sp>
      <p:sp>
        <p:nvSpPr>
          <p:cNvPr id="5" name="Espaço Reservado para Número de Slide 4">
            <a:extLst>
              <a:ext uri="{FF2B5EF4-FFF2-40B4-BE49-F238E27FC236}">
                <a16:creationId xmlns:a16="http://schemas.microsoft.com/office/drawing/2014/main" id="{74762BE7-24A4-49B4-87F0-6479E005EC0C}"/>
              </a:ext>
            </a:extLst>
          </p:cNvPr>
          <p:cNvSpPr>
            <a:spLocks noGrp="1"/>
          </p:cNvSpPr>
          <p:nvPr>
            <p:ph type="sldNum" sz="quarter" idx="4"/>
          </p:nvPr>
        </p:nvSpPr>
        <p:spPr/>
        <p:txBody>
          <a:bodyPr/>
          <a:lstStyle/>
          <a:p>
            <a:fld id="{5EE7099E-8998-4851-915A-4F4831808297}" type="slidenum">
              <a:rPr lang="nl-NL" smtClean="0"/>
              <a:pPr/>
              <a:t>10</a:t>
            </a:fld>
            <a:endParaRPr lang="nl-NL"/>
          </a:p>
        </p:txBody>
      </p:sp>
    </p:spTree>
    <p:extLst>
      <p:ext uri="{BB962C8B-B14F-4D97-AF65-F5344CB8AC3E}">
        <p14:creationId xmlns:p14="http://schemas.microsoft.com/office/powerpoint/2010/main" val="914386114"/>
      </p:ext>
    </p:extLst>
  </p:cSld>
  <p:clrMapOvr>
    <a:masterClrMapping/>
  </p:clrMapOvr>
  <p:transition spd="slow">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ço Reservado para Texto 7">
            <a:extLst>
              <a:ext uri="{FF2B5EF4-FFF2-40B4-BE49-F238E27FC236}">
                <a16:creationId xmlns:a16="http://schemas.microsoft.com/office/drawing/2014/main" id="{19309127-33EC-4D04-892F-D25E909BB524}"/>
              </a:ext>
            </a:extLst>
          </p:cNvPr>
          <p:cNvSpPr>
            <a:spLocks noGrp="1"/>
          </p:cNvSpPr>
          <p:nvPr>
            <p:ph type="body" sz="quarter" idx="13"/>
          </p:nvPr>
        </p:nvSpPr>
        <p:spPr/>
        <p:txBody>
          <a:bodyPr/>
          <a:lstStyle/>
          <a:p>
            <a:endParaRPr lang="en-GB"/>
          </a:p>
        </p:txBody>
      </p:sp>
      <p:sp>
        <p:nvSpPr>
          <p:cNvPr id="7" name="Espaço Reservado para Texto 6">
            <a:extLst>
              <a:ext uri="{FF2B5EF4-FFF2-40B4-BE49-F238E27FC236}">
                <a16:creationId xmlns:a16="http://schemas.microsoft.com/office/drawing/2014/main" id="{8A6F9029-CF42-4DD6-846C-0D220F3DD19E}"/>
              </a:ext>
            </a:extLst>
          </p:cNvPr>
          <p:cNvSpPr>
            <a:spLocks noGrp="1"/>
          </p:cNvSpPr>
          <p:nvPr>
            <p:ph type="body" sz="quarter" idx="12"/>
          </p:nvPr>
        </p:nvSpPr>
        <p:spPr/>
        <p:txBody>
          <a:bodyPr/>
          <a:lstStyle/>
          <a:p>
            <a:endParaRPr lang="en-GB"/>
          </a:p>
        </p:txBody>
      </p:sp>
      <p:sp>
        <p:nvSpPr>
          <p:cNvPr id="6" name="Título 5">
            <a:extLst>
              <a:ext uri="{FF2B5EF4-FFF2-40B4-BE49-F238E27FC236}">
                <a16:creationId xmlns:a16="http://schemas.microsoft.com/office/drawing/2014/main" id="{6001EAB3-933A-487F-A907-24DA0A174D35}"/>
              </a:ext>
            </a:extLst>
          </p:cNvPr>
          <p:cNvSpPr>
            <a:spLocks noGrp="1"/>
          </p:cNvSpPr>
          <p:nvPr>
            <p:ph type="title"/>
          </p:nvPr>
        </p:nvSpPr>
        <p:spPr/>
        <p:txBody>
          <a:bodyPr/>
          <a:lstStyle/>
          <a:p>
            <a:r>
              <a:rPr lang="pt-PT" dirty="0"/>
              <a:t>Occurrence data</a:t>
            </a:r>
            <a:endParaRPr lang="en-GB" dirty="0"/>
          </a:p>
        </p:txBody>
      </p:sp>
      <p:sp>
        <p:nvSpPr>
          <p:cNvPr id="9" name="Espaço Reservado para Texto 8">
            <a:extLst>
              <a:ext uri="{FF2B5EF4-FFF2-40B4-BE49-F238E27FC236}">
                <a16:creationId xmlns:a16="http://schemas.microsoft.com/office/drawing/2014/main" id="{26D57174-100C-4EE2-8ACA-418F3C4B47B5}"/>
              </a:ext>
            </a:extLst>
          </p:cNvPr>
          <p:cNvSpPr>
            <a:spLocks noGrp="1"/>
          </p:cNvSpPr>
          <p:nvPr>
            <p:ph type="body" sz="quarter" idx="14"/>
          </p:nvPr>
        </p:nvSpPr>
        <p:spPr/>
        <p:txBody>
          <a:bodyPr/>
          <a:lstStyle/>
          <a:p>
            <a:endParaRPr lang="en-GB" dirty="0"/>
          </a:p>
        </p:txBody>
      </p:sp>
      <p:sp>
        <p:nvSpPr>
          <p:cNvPr id="5" name="Espaço Reservado para Número de Slide 4">
            <a:extLst>
              <a:ext uri="{FF2B5EF4-FFF2-40B4-BE49-F238E27FC236}">
                <a16:creationId xmlns:a16="http://schemas.microsoft.com/office/drawing/2014/main" id="{726E265C-1261-4D65-9ADA-55020E8E3B05}"/>
              </a:ext>
            </a:extLst>
          </p:cNvPr>
          <p:cNvSpPr>
            <a:spLocks noGrp="1"/>
          </p:cNvSpPr>
          <p:nvPr>
            <p:ph type="sldNum" sz="quarter" idx="4"/>
          </p:nvPr>
        </p:nvSpPr>
        <p:spPr/>
        <p:txBody>
          <a:bodyPr/>
          <a:lstStyle/>
          <a:p>
            <a:fld id="{5EE7099E-8998-4851-915A-4F4831808297}" type="slidenum">
              <a:rPr lang="nl-NL" smtClean="0"/>
              <a:pPr/>
              <a:t>11</a:t>
            </a:fld>
            <a:endParaRPr lang="nl-NL"/>
          </a:p>
        </p:txBody>
      </p:sp>
    </p:spTree>
    <p:extLst>
      <p:ext uri="{BB962C8B-B14F-4D97-AF65-F5344CB8AC3E}">
        <p14:creationId xmlns:p14="http://schemas.microsoft.com/office/powerpoint/2010/main" val="3314140898"/>
      </p:ext>
    </p:extLst>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775F6-30A9-4849-8033-9FEC0F671E7C}"/>
              </a:ext>
            </a:extLst>
          </p:cNvPr>
          <p:cNvSpPr>
            <a:spLocks noGrp="1"/>
          </p:cNvSpPr>
          <p:nvPr>
            <p:ph type="title"/>
          </p:nvPr>
        </p:nvSpPr>
        <p:spPr/>
        <p:txBody>
          <a:bodyPr/>
          <a:lstStyle/>
          <a:p>
            <a:r>
              <a:rPr lang="pt-PT" dirty="0"/>
              <a:t>SDM Practical </a:t>
            </a:r>
            <a:endParaRPr lang="en-GB" dirty="0"/>
          </a:p>
        </p:txBody>
      </p:sp>
      <p:sp>
        <p:nvSpPr>
          <p:cNvPr id="3" name="Espaço Reservado para Texto Vertical 2">
            <a:extLst>
              <a:ext uri="{FF2B5EF4-FFF2-40B4-BE49-F238E27FC236}">
                <a16:creationId xmlns:a16="http://schemas.microsoft.com/office/drawing/2014/main" id="{C5820636-48AC-4307-8490-F88D40DF7895}"/>
              </a:ext>
            </a:extLst>
          </p:cNvPr>
          <p:cNvSpPr>
            <a:spLocks noGrp="1"/>
          </p:cNvSpPr>
          <p:nvPr>
            <p:ph type="body" orient="vert" idx="1"/>
          </p:nvPr>
        </p:nvSpPr>
        <p:spPr/>
        <p:txBody>
          <a:bodyPr wrap="square">
            <a:normAutofit lnSpcReduction="10000"/>
          </a:bodyPr>
          <a:lstStyle/>
          <a:p>
            <a:pPr>
              <a:buFont typeface="Arial" panose="020B0604020202020204" pitchFamily="34" charset="0"/>
              <a:buChar char="•"/>
            </a:pPr>
            <a:r>
              <a:rPr lang="pt-PT" dirty="0"/>
              <a:t>Occurrence data:</a:t>
            </a:r>
          </a:p>
          <a:p>
            <a:pPr lvl="1"/>
            <a:r>
              <a:rPr lang="en-GB" dirty="0">
                <a:hlinkClick r:id="rId2"/>
              </a:rPr>
              <a:t>https://www.gbif.org/</a:t>
            </a:r>
            <a:endParaRPr lang="en-GB" dirty="0"/>
          </a:p>
          <a:p>
            <a:pPr lvl="1"/>
            <a:r>
              <a:rPr lang="en-GB" dirty="0"/>
              <a:t>It is supposed that you already downloaded and prepared the occurrence data </a:t>
            </a:r>
          </a:p>
          <a:p>
            <a:pPr lvl="1"/>
            <a:endParaRPr lang="en-GB" dirty="0"/>
          </a:p>
          <a:p>
            <a:pPr>
              <a:buFont typeface="Arial" panose="020B0604020202020204" pitchFamily="34" charset="0"/>
              <a:buChar char="•"/>
            </a:pPr>
            <a:r>
              <a:rPr lang="en-GB" dirty="0"/>
              <a:t>No need to repeat this</a:t>
            </a:r>
          </a:p>
          <a:p>
            <a:pPr lvl="1"/>
            <a:r>
              <a:rPr lang="en-GB" dirty="0"/>
              <a:t>If you are satisfied, move to the next step</a:t>
            </a:r>
          </a:p>
          <a:p>
            <a:pPr lvl="1"/>
            <a:r>
              <a:rPr lang="en-GB" dirty="0"/>
              <a:t>Remember though, we would like to know that you explored your data</a:t>
            </a:r>
          </a:p>
          <a:p>
            <a:pPr>
              <a:buFont typeface="Arial" panose="020B0604020202020204" pitchFamily="34" charset="0"/>
              <a:buChar char="•"/>
            </a:pPr>
            <a:endParaRPr lang="en-GB" dirty="0"/>
          </a:p>
          <a:p>
            <a:pPr>
              <a:buFont typeface="Arial" panose="020B0604020202020204" pitchFamily="34" charset="0"/>
              <a:buChar char="•"/>
            </a:pPr>
            <a:r>
              <a:rPr lang="en-GB" dirty="0"/>
              <a:t>Notice – everything is useful for the report:</a:t>
            </a:r>
          </a:p>
          <a:p>
            <a:pPr lvl="1"/>
            <a:r>
              <a:rPr lang="en-GB" dirty="0"/>
              <a:t>Did you find synonyms and choose to use them? </a:t>
            </a:r>
          </a:p>
          <a:p>
            <a:pPr lvl="1"/>
            <a:r>
              <a:rPr lang="en-GB" dirty="0"/>
              <a:t>Did you find errors on your report and corrected them? </a:t>
            </a:r>
          </a:p>
          <a:p>
            <a:pPr lvl="1"/>
            <a:r>
              <a:rPr lang="en-GB" dirty="0"/>
              <a:t>Did you find spatial biases? </a:t>
            </a:r>
          </a:p>
        </p:txBody>
      </p:sp>
      <p:sp>
        <p:nvSpPr>
          <p:cNvPr id="5" name="Espaço Reservado para Número de Slide 4">
            <a:extLst>
              <a:ext uri="{FF2B5EF4-FFF2-40B4-BE49-F238E27FC236}">
                <a16:creationId xmlns:a16="http://schemas.microsoft.com/office/drawing/2014/main" id="{FAC58405-7094-420D-A4E2-ABF4B11A5E16}"/>
              </a:ext>
            </a:extLst>
          </p:cNvPr>
          <p:cNvSpPr>
            <a:spLocks noGrp="1"/>
          </p:cNvSpPr>
          <p:nvPr>
            <p:ph type="sldNum" sz="quarter" idx="4"/>
          </p:nvPr>
        </p:nvSpPr>
        <p:spPr/>
        <p:txBody>
          <a:bodyPr/>
          <a:lstStyle/>
          <a:p>
            <a:fld id="{5EE7099E-8998-4851-915A-4F4831808297}" type="slidenum">
              <a:rPr lang="nl-NL" smtClean="0"/>
              <a:pPr/>
              <a:t>12</a:t>
            </a:fld>
            <a:endParaRPr lang="nl-NL"/>
          </a:p>
        </p:txBody>
      </p:sp>
      <p:pic>
        <p:nvPicPr>
          <p:cNvPr id="7" name="Imagem 6">
            <a:extLst>
              <a:ext uri="{FF2B5EF4-FFF2-40B4-BE49-F238E27FC236}">
                <a16:creationId xmlns:a16="http://schemas.microsoft.com/office/drawing/2014/main" id="{33C6D1C8-43C9-4E46-88F4-F9D38D47B68B}"/>
              </a:ext>
            </a:extLst>
          </p:cNvPr>
          <p:cNvPicPr>
            <a:picLocks noChangeAspect="1"/>
          </p:cNvPicPr>
          <p:nvPr/>
        </p:nvPicPr>
        <p:blipFill>
          <a:blip r:embed="rId3"/>
          <a:stretch>
            <a:fillRect/>
          </a:stretch>
        </p:blipFill>
        <p:spPr>
          <a:xfrm>
            <a:off x="6843049" y="1628800"/>
            <a:ext cx="5034522" cy="1558182"/>
          </a:xfrm>
          <a:prstGeom prst="rect">
            <a:avLst/>
          </a:prstGeom>
        </p:spPr>
      </p:pic>
      <p:sp>
        <p:nvSpPr>
          <p:cNvPr id="8" name="CaixaDeTexto 7">
            <a:extLst>
              <a:ext uri="{FF2B5EF4-FFF2-40B4-BE49-F238E27FC236}">
                <a16:creationId xmlns:a16="http://schemas.microsoft.com/office/drawing/2014/main" id="{6501FCEA-5606-4941-859E-420BAB285F6E}"/>
              </a:ext>
            </a:extLst>
          </p:cNvPr>
          <p:cNvSpPr txBox="1"/>
          <p:nvPr/>
        </p:nvSpPr>
        <p:spPr>
          <a:xfrm>
            <a:off x="6964015" y="2459679"/>
            <a:ext cx="3239615" cy="369332"/>
          </a:xfrm>
          <a:prstGeom prst="rect">
            <a:avLst/>
          </a:prstGeom>
          <a:noFill/>
        </p:spPr>
        <p:txBody>
          <a:bodyPr wrap="square" rtlCol="0">
            <a:spAutoFit/>
          </a:bodyPr>
          <a:lstStyle/>
          <a:p>
            <a:r>
              <a:rPr lang="pt-PT" dirty="0" err="1"/>
              <a:t>Species</a:t>
            </a:r>
            <a:r>
              <a:rPr lang="pt-PT" dirty="0"/>
              <a:t> </a:t>
            </a:r>
            <a:r>
              <a:rPr lang="pt-PT" dirty="0" err="1"/>
              <a:t>name</a:t>
            </a:r>
            <a:r>
              <a:rPr lang="pt-PT" dirty="0"/>
              <a:t> </a:t>
            </a:r>
            <a:r>
              <a:rPr lang="pt-PT" dirty="0" err="1"/>
              <a:t>here</a:t>
            </a:r>
            <a:endParaRPr lang="en-GB" dirty="0"/>
          </a:p>
        </p:txBody>
      </p:sp>
      <p:pic>
        <p:nvPicPr>
          <p:cNvPr id="9" name="Imagem 8">
            <a:extLst>
              <a:ext uri="{FF2B5EF4-FFF2-40B4-BE49-F238E27FC236}">
                <a16:creationId xmlns:a16="http://schemas.microsoft.com/office/drawing/2014/main" id="{C3B28AB0-621B-44F0-B93F-C6CF499BA4C7}"/>
              </a:ext>
            </a:extLst>
          </p:cNvPr>
          <p:cNvPicPr>
            <a:picLocks noChangeAspect="1"/>
          </p:cNvPicPr>
          <p:nvPr/>
        </p:nvPicPr>
        <p:blipFill>
          <a:blip r:embed="rId4"/>
          <a:stretch>
            <a:fillRect/>
          </a:stretch>
        </p:blipFill>
        <p:spPr>
          <a:xfrm>
            <a:off x="6842068" y="4215611"/>
            <a:ext cx="4728062" cy="1085597"/>
          </a:xfrm>
          <a:prstGeom prst="rect">
            <a:avLst/>
          </a:prstGeom>
        </p:spPr>
      </p:pic>
      <p:sp>
        <p:nvSpPr>
          <p:cNvPr id="10" name="CaixaDeTexto 9">
            <a:extLst>
              <a:ext uri="{FF2B5EF4-FFF2-40B4-BE49-F238E27FC236}">
                <a16:creationId xmlns:a16="http://schemas.microsoft.com/office/drawing/2014/main" id="{3536A3A0-58B7-42D6-886C-19161ABC5439}"/>
              </a:ext>
            </a:extLst>
          </p:cNvPr>
          <p:cNvSpPr txBox="1"/>
          <p:nvPr/>
        </p:nvSpPr>
        <p:spPr>
          <a:xfrm>
            <a:off x="7107287" y="5317774"/>
            <a:ext cx="3816424" cy="576064"/>
          </a:xfrm>
          <a:prstGeom prst="rect">
            <a:avLst/>
          </a:prstGeom>
          <a:noFill/>
        </p:spPr>
        <p:txBody>
          <a:bodyPr wrap="square" lIns="108000" tIns="108000" rIns="108000" bIns="108000" rtlCol="0">
            <a:noAutofit/>
          </a:bodyPr>
          <a:lstStyle/>
          <a:p>
            <a:r>
              <a:rPr lang="en-GB" dirty="0">
                <a:hlinkClick r:id="rId5"/>
              </a:rPr>
              <a:t>https://resolver.globalnames.org/</a:t>
            </a:r>
            <a:r>
              <a:rPr lang="en-GB" dirty="0"/>
              <a:t> </a:t>
            </a:r>
          </a:p>
          <a:p>
            <a:endParaRPr lang="en-GB" noProof="0" dirty="0" err="1">
              <a:solidFill>
                <a:schemeClr val="bg2"/>
              </a:solidFill>
            </a:endParaRPr>
          </a:p>
        </p:txBody>
      </p:sp>
    </p:spTree>
    <p:extLst>
      <p:ext uri="{BB962C8B-B14F-4D97-AF65-F5344CB8AC3E}">
        <p14:creationId xmlns:p14="http://schemas.microsoft.com/office/powerpoint/2010/main" val="1827729140"/>
      </p:ext>
    </p:extLst>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BFA42E-0834-4103-BA0A-AB3088902AAE}"/>
              </a:ext>
            </a:extLst>
          </p:cNvPr>
          <p:cNvSpPr>
            <a:spLocks noGrp="1"/>
          </p:cNvSpPr>
          <p:nvPr>
            <p:ph type="title"/>
          </p:nvPr>
        </p:nvSpPr>
        <p:spPr/>
        <p:txBody>
          <a:bodyPr/>
          <a:lstStyle/>
          <a:p>
            <a:r>
              <a:rPr lang="pt-PT" dirty="0"/>
              <a:t>SDM Practical </a:t>
            </a:r>
            <a:endParaRPr lang="en-GB" dirty="0"/>
          </a:p>
        </p:txBody>
      </p:sp>
      <p:sp>
        <p:nvSpPr>
          <p:cNvPr id="3" name="Espaço Reservado para Texto Vertical 2">
            <a:extLst>
              <a:ext uri="{FF2B5EF4-FFF2-40B4-BE49-F238E27FC236}">
                <a16:creationId xmlns:a16="http://schemas.microsoft.com/office/drawing/2014/main" id="{7548E075-23C0-4279-A4D8-F3F07BE81564}"/>
              </a:ext>
            </a:extLst>
          </p:cNvPr>
          <p:cNvSpPr>
            <a:spLocks noGrp="1"/>
          </p:cNvSpPr>
          <p:nvPr>
            <p:ph type="body" orient="vert" idx="1"/>
          </p:nvPr>
        </p:nvSpPr>
        <p:spPr>
          <a:xfrm>
            <a:off x="404663" y="1252836"/>
            <a:ext cx="5803202" cy="4840460"/>
          </a:xfrm>
        </p:spPr>
        <p:txBody>
          <a:bodyPr wrap="square">
            <a:normAutofit lnSpcReduction="10000"/>
          </a:bodyPr>
          <a:lstStyle/>
          <a:p>
            <a:pPr>
              <a:buFont typeface="Arial" panose="020B0604020202020204" pitchFamily="34" charset="0"/>
              <a:buChar char="•"/>
            </a:pPr>
            <a:r>
              <a:rPr lang="pt-PT" dirty="0"/>
              <a:t>Important explanation about .csv files:</a:t>
            </a:r>
          </a:p>
          <a:p>
            <a:pPr lvl="1"/>
            <a:r>
              <a:rPr lang="pt-PT" dirty="0"/>
              <a:t>.csv files are usually stored in different format depending on your operating system</a:t>
            </a:r>
          </a:p>
          <a:p>
            <a:pPr lvl="1"/>
            <a:endParaRPr lang="pt-PT" dirty="0"/>
          </a:p>
          <a:p>
            <a:pPr>
              <a:buFont typeface="Arial" panose="020B0604020202020204" pitchFamily="34" charset="0"/>
              <a:buChar char="•"/>
            </a:pPr>
            <a:r>
              <a:rPr lang="en-GB" dirty="0"/>
              <a:t>Please keep a US Version – </a:t>
            </a:r>
            <a:r>
              <a:rPr lang="en-GB" dirty="0">
                <a:solidFill>
                  <a:srgbClr val="FF0000"/>
                </a:solidFill>
              </a:rPr>
              <a:t>MAXENT requires it</a:t>
            </a:r>
          </a:p>
          <a:p>
            <a:pPr>
              <a:buFont typeface="Arial" panose="020B0604020202020204" pitchFamily="34" charset="0"/>
              <a:buChar char="•"/>
            </a:pPr>
            <a:endParaRPr lang="pt-PT" dirty="0"/>
          </a:p>
          <a:p>
            <a:pPr>
              <a:buFont typeface="Arial" panose="020B0604020202020204" pitchFamily="34" charset="0"/>
              <a:buChar char="•"/>
            </a:pPr>
            <a:r>
              <a:rPr lang="pt-PT" dirty="0"/>
              <a:t>How to correct: </a:t>
            </a:r>
            <a:r>
              <a:rPr lang="pt-PT" u="sng" dirty="0"/>
              <a:t>Explained in detail in the manual and the classes</a:t>
            </a:r>
          </a:p>
          <a:p>
            <a:pPr lvl="1"/>
            <a:endParaRPr lang="en-GB" dirty="0"/>
          </a:p>
          <a:p>
            <a:pPr>
              <a:buFont typeface="Arial" panose="020B0604020202020204" pitchFamily="34" charset="0"/>
              <a:buChar char="•"/>
            </a:pPr>
            <a:r>
              <a:rPr lang="en-GB" dirty="0"/>
              <a:t>MAXENT expects:</a:t>
            </a:r>
          </a:p>
          <a:p>
            <a:pPr lvl="1"/>
            <a:r>
              <a:rPr lang="en-GB" dirty="0"/>
              <a:t>Species name, longitude, latitude</a:t>
            </a:r>
          </a:p>
        </p:txBody>
      </p:sp>
      <p:sp>
        <p:nvSpPr>
          <p:cNvPr id="5" name="Espaço Reservado para Número de Slide 4">
            <a:extLst>
              <a:ext uri="{FF2B5EF4-FFF2-40B4-BE49-F238E27FC236}">
                <a16:creationId xmlns:a16="http://schemas.microsoft.com/office/drawing/2014/main" id="{98577A3E-A00D-4149-A75F-BD89683FC0E3}"/>
              </a:ext>
            </a:extLst>
          </p:cNvPr>
          <p:cNvSpPr>
            <a:spLocks noGrp="1"/>
          </p:cNvSpPr>
          <p:nvPr>
            <p:ph type="sldNum" sz="quarter" idx="4"/>
          </p:nvPr>
        </p:nvSpPr>
        <p:spPr/>
        <p:txBody>
          <a:bodyPr/>
          <a:lstStyle/>
          <a:p>
            <a:fld id="{5EE7099E-8998-4851-915A-4F4831808297}" type="slidenum">
              <a:rPr lang="nl-NL" smtClean="0"/>
              <a:pPr/>
              <a:t>13</a:t>
            </a:fld>
            <a:endParaRPr lang="nl-NL"/>
          </a:p>
        </p:txBody>
      </p:sp>
      <p:pic>
        <p:nvPicPr>
          <p:cNvPr id="6" name="Imagem 5">
            <a:extLst>
              <a:ext uri="{FF2B5EF4-FFF2-40B4-BE49-F238E27FC236}">
                <a16:creationId xmlns:a16="http://schemas.microsoft.com/office/drawing/2014/main" id="{C03A2485-4050-4592-9FB4-FBCA496111AF}"/>
              </a:ext>
            </a:extLst>
          </p:cNvPr>
          <p:cNvPicPr/>
          <p:nvPr/>
        </p:nvPicPr>
        <p:blipFill>
          <a:blip r:embed="rId2"/>
          <a:stretch>
            <a:fillRect/>
          </a:stretch>
        </p:blipFill>
        <p:spPr>
          <a:xfrm>
            <a:off x="6621223" y="1899170"/>
            <a:ext cx="5270802" cy="2136294"/>
          </a:xfrm>
          <a:prstGeom prst="rect">
            <a:avLst/>
          </a:prstGeom>
        </p:spPr>
      </p:pic>
      <p:sp>
        <p:nvSpPr>
          <p:cNvPr id="8" name="Espaço Reservado para Texto Vertical 2">
            <a:extLst>
              <a:ext uri="{FF2B5EF4-FFF2-40B4-BE49-F238E27FC236}">
                <a16:creationId xmlns:a16="http://schemas.microsoft.com/office/drawing/2014/main" id="{5CB2790B-8E78-4F69-AF71-45E29E0A0D70}"/>
              </a:ext>
            </a:extLst>
          </p:cNvPr>
          <p:cNvSpPr txBox="1">
            <a:spLocks/>
          </p:cNvSpPr>
          <p:nvPr/>
        </p:nvSpPr>
        <p:spPr>
          <a:xfrm>
            <a:off x="10275539" y="1484784"/>
            <a:ext cx="2083991" cy="432048"/>
          </a:xfrm>
          <a:prstGeom prst="rect">
            <a:avLst/>
          </a:prstGeom>
          <a:noFill/>
        </p:spPr>
        <p:txBody>
          <a:bodyPr vert="horz" wrap="square" lIns="0" tIns="0" rIns="0" bIns="0" rtlCol="0">
            <a:normAutofit/>
          </a:bodyPr>
          <a:lstStyle>
            <a:lvl1pPr marL="361950" indent="-361950" algn="l" defTabSz="914400" rtl="0" eaLnBrk="1" latinLnBrk="0" hangingPunct="1">
              <a:lnSpc>
                <a:spcPct val="90000"/>
              </a:lnSpc>
              <a:spcBef>
                <a:spcPts val="800"/>
              </a:spcBef>
              <a:spcAft>
                <a:spcPts val="800"/>
              </a:spcAft>
              <a:buClr>
                <a:schemeClr val="bg2"/>
              </a:buClr>
              <a:buFont typeface="+mj-lt"/>
              <a:buAutoNum type="arabicPeriod"/>
              <a:defRPr sz="2400" kern="1200">
                <a:solidFill>
                  <a:schemeClr val="bg2"/>
                </a:solidFill>
                <a:latin typeface="+mn-lt"/>
                <a:ea typeface="+mn-ea"/>
                <a:cs typeface="+mn-cs"/>
              </a:defRPr>
            </a:lvl1pPr>
            <a:lvl2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accent1"/>
                </a:solidFill>
                <a:latin typeface="+mn-lt"/>
                <a:ea typeface="+mn-ea"/>
                <a:cs typeface="+mn-cs"/>
              </a:defRPr>
            </a:lvl5pPr>
            <a:lvl6pPr marL="361950" indent="-361950" algn="l" defTabSz="914400" rtl="0" eaLnBrk="1" latinLnBrk="0" hangingPunct="1">
              <a:lnSpc>
                <a:spcPct val="90000"/>
              </a:lnSpc>
              <a:spcBef>
                <a:spcPts val="800"/>
              </a:spcBef>
              <a:spcAft>
                <a:spcPts val="800"/>
              </a:spcAft>
              <a:buClr>
                <a:schemeClr val="bg2"/>
              </a:buClr>
              <a:buFont typeface="+mj-lt"/>
              <a:buAutoNum type="arabicPeriod"/>
              <a:tabLst/>
              <a:defRPr sz="2400" kern="1200">
                <a:solidFill>
                  <a:schemeClr val="bg2"/>
                </a:solidFill>
                <a:latin typeface="+mn-lt"/>
                <a:ea typeface="+mn-ea"/>
                <a:cs typeface="+mn-cs"/>
              </a:defRPr>
            </a:lvl6pPr>
            <a:lvl7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marL="0" indent="0">
              <a:buNone/>
            </a:pPr>
            <a:r>
              <a:rPr lang="pt-PT" dirty="0"/>
              <a:t>EU(general)</a:t>
            </a:r>
          </a:p>
          <a:p>
            <a:pPr lvl="1"/>
            <a:endParaRPr lang="en-GB" dirty="0"/>
          </a:p>
        </p:txBody>
      </p:sp>
      <p:sp>
        <p:nvSpPr>
          <p:cNvPr id="10" name="Espaço Reservado para Texto Vertical 2">
            <a:extLst>
              <a:ext uri="{FF2B5EF4-FFF2-40B4-BE49-F238E27FC236}">
                <a16:creationId xmlns:a16="http://schemas.microsoft.com/office/drawing/2014/main" id="{E7C091A5-A0EB-491D-9DB8-F1C4F38E2A0D}"/>
              </a:ext>
            </a:extLst>
          </p:cNvPr>
          <p:cNvSpPr txBox="1">
            <a:spLocks/>
          </p:cNvSpPr>
          <p:nvPr/>
        </p:nvSpPr>
        <p:spPr>
          <a:xfrm>
            <a:off x="8808755" y="1484784"/>
            <a:ext cx="2083991" cy="432048"/>
          </a:xfrm>
          <a:prstGeom prst="rect">
            <a:avLst/>
          </a:prstGeom>
          <a:noFill/>
        </p:spPr>
        <p:txBody>
          <a:bodyPr vert="horz" wrap="square" lIns="0" tIns="0" rIns="0" bIns="0" rtlCol="0">
            <a:normAutofit/>
          </a:bodyPr>
          <a:lstStyle>
            <a:lvl1pPr marL="361950" indent="-361950" algn="l" defTabSz="914400" rtl="0" eaLnBrk="1" latinLnBrk="0" hangingPunct="1">
              <a:lnSpc>
                <a:spcPct val="90000"/>
              </a:lnSpc>
              <a:spcBef>
                <a:spcPts val="800"/>
              </a:spcBef>
              <a:spcAft>
                <a:spcPts val="800"/>
              </a:spcAft>
              <a:buClr>
                <a:schemeClr val="bg2"/>
              </a:buClr>
              <a:buFont typeface="+mj-lt"/>
              <a:buAutoNum type="arabicPeriod"/>
              <a:defRPr sz="2400" kern="1200">
                <a:solidFill>
                  <a:schemeClr val="bg2"/>
                </a:solidFill>
                <a:latin typeface="+mn-lt"/>
                <a:ea typeface="+mn-ea"/>
                <a:cs typeface="+mn-cs"/>
              </a:defRPr>
            </a:lvl1pPr>
            <a:lvl2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accent1"/>
                </a:solidFill>
                <a:latin typeface="+mn-lt"/>
                <a:ea typeface="+mn-ea"/>
                <a:cs typeface="+mn-cs"/>
              </a:defRPr>
            </a:lvl5pPr>
            <a:lvl6pPr marL="361950" indent="-361950" algn="l" defTabSz="914400" rtl="0" eaLnBrk="1" latinLnBrk="0" hangingPunct="1">
              <a:lnSpc>
                <a:spcPct val="90000"/>
              </a:lnSpc>
              <a:spcBef>
                <a:spcPts val="800"/>
              </a:spcBef>
              <a:spcAft>
                <a:spcPts val="800"/>
              </a:spcAft>
              <a:buClr>
                <a:schemeClr val="bg2"/>
              </a:buClr>
              <a:buFont typeface="+mj-lt"/>
              <a:buAutoNum type="arabicPeriod"/>
              <a:tabLst/>
              <a:defRPr sz="2400" kern="1200">
                <a:solidFill>
                  <a:schemeClr val="bg2"/>
                </a:solidFill>
                <a:latin typeface="+mn-lt"/>
                <a:ea typeface="+mn-ea"/>
                <a:cs typeface="+mn-cs"/>
              </a:defRPr>
            </a:lvl6pPr>
            <a:lvl7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marL="0" indent="0">
              <a:buNone/>
            </a:pPr>
            <a:r>
              <a:rPr lang="pt-PT" dirty="0">
                <a:solidFill>
                  <a:srgbClr val="FF0000"/>
                </a:solidFill>
              </a:rPr>
              <a:t>US</a:t>
            </a:r>
          </a:p>
          <a:p>
            <a:pPr lvl="1"/>
            <a:endParaRPr lang="en-GB" dirty="0">
              <a:solidFill>
                <a:srgbClr val="FF0000"/>
              </a:solidFill>
            </a:endParaRPr>
          </a:p>
        </p:txBody>
      </p:sp>
      <p:sp>
        <p:nvSpPr>
          <p:cNvPr id="11" name="Espaço Reservado para Texto Vertical 2">
            <a:extLst>
              <a:ext uri="{FF2B5EF4-FFF2-40B4-BE49-F238E27FC236}">
                <a16:creationId xmlns:a16="http://schemas.microsoft.com/office/drawing/2014/main" id="{8A88A0BA-4DDC-45E1-9895-C71B159367E7}"/>
              </a:ext>
            </a:extLst>
          </p:cNvPr>
          <p:cNvSpPr txBox="1">
            <a:spLocks/>
          </p:cNvSpPr>
          <p:nvPr/>
        </p:nvSpPr>
        <p:spPr>
          <a:xfrm>
            <a:off x="6536202" y="1484784"/>
            <a:ext cx="1944216" cy="432048"/>
          </a:xfrm>
          <a:prstGeom prst="rect">
            <a:avLst/>
          </a:prstGeom>
          <a:noFill/>
        </p:spPr>
        <p:txBody>
          <a:bodyPr vert="horz" wrap="square" lIns="0" tIns="0" rIns="0" bIns="0" rtlCol="0">
            <a:normAutofit/>
          </a:bodyPr>
          <a:lstStyle>
            <a:lvl1pPr marL="361950" indent="-361950" algn="l" defTabSz="914400" rtl="0" eaLnBrk="1" latinLnBrk="0" hangingPunct="1">
              <a:lnSpc>
                <a:spcPct val="90000"/>
              </a:lnSpc>
              <a:spcBef>
                <a:spcPts val="800"/>
              </a:spcBef>
              <a:spcAft>
                <a:spcPts val="800"/>
              </a:spcAft>
              <a:buClr>
                <a:schemeClr val="bg2"/>
              </a:buClr>
              <a:buFont typeface="+mj-lt"/>
              <a:buAutoNum type="arabicPeriod"/>
              <a:defRPr sz="2400" kern="1200">
                <a:solidFill>
                  <a:schemeClr val="bg2"/>
                </a:solidFill>
                <a:latin typeface="+mn-lt"/>
                <a:ea typeface="+mn-ea"/>
                <a:cs typeface="+mn-cs"/>
              </a:defRPr>
            </a:lvl1pPr>
            <a:lvl2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accent1"/>
                </a:solidFill>
                <a:latin typeface="+mn-lt"/>
                <a:ea typeface="+mn-ea"/>
                <a:cs typeface="+mn-cs"/>
              </a:defRPr>
            </a:lvl5pPr>
            <a:lvl6pPr marL="361950" indent="-361950" algn="l" defTabSz="914400" rtl="0" eaLnBrk="1" latinLnBrk="0" hangingPunct="1">
              <a:lnSpc>
                <a:spcPct val="90000"/>
              </a:lnSpc>
              <a:spcBef>
                <a:spcPts val="800"/>
              </a:spcBef>
              <a:spcAft>
                <a:spcPts val="800"/>
              </a:spcAft>
              <a:buClr>
                <a:schemeClr val="bg2"/>
              </a:buClr>
              <a:buFont typeface="+mj-lt"/>
              <a:buAutoNum type="arabicPeriod"/>
              <a:tabLst/>
              <a:defRPr sz="2400" kern="1200">
                <a:solidFill>
                  <a:schemeClr val="bg2"/>
                </a:solidFill>
                <a:latin typeface="+mn-lt"/>
                <a:ea typeface="+mn-ea"/>
                <a:cs typeface="+mn-cs"/>
              </a:defRPr>
            </a:lvl6pPr>
            <a:lvl7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marL="0" indent="0">
              <a:buNone/>
            </a:pPr>
            <a:r>
              <a:rPr lang="pt-PT" dirty="0"/>
              <a:t>Tab delimited</a:t>
            </a:r>
          </a:p>
          <a:p>
            <a:pPr lvl="1"/>
            <a:endParaRPr lang="en-GB" dirty="0"/>
          </a:p>
        </p:txBody>
      </p:sp>
      <p:sp>
        <p:nvSpPr>
          <p:cNvPr id="13" name="Espaço Reservado para Texto Vertical 2">
            <a:extLst>
              <a:ext uri="{FF2B5EF4-FFF2-40B4-BE49-F238E27FC236}">
                <a16:creationId xmlns:a16="http://schemas.microsoft.com/office/drawing/2014/main" id="{F4A56511-D5D3-474C-ACEB-FB621ABF9628}"/>
              </a:ext>
            </a:extLst>
          </p:cNvPr>
          <p:cNvSpPr txBox="1">
            <a:spLocks/>
          </p:cNvSpPr>
          <p:nvPr/>
        </p:nvSpPr>
        <p:spPr>
          <a:xfrm>
            <a:off x="6889250" y="4797152"/>
            <a:ext cx="4963573" cy="1440160"/>
          </a:xfrm>
          <a:prstGeom prst="rect">
            <a:avLst/>
          </a:prstGeom>
          <a:noFill/>
        </p:spPr>
        <p:txBody>
          <a:bodyPr vert="horz" wrap="square" lIns="0" tIns="0" rIns="0" bIns="0" rtlCol="0">
            <a:normAutofit/>
          </a:bodyPr>
          <a:lstStyle>
            <a:lvl1pPr marL="361950" indent="-361950" algn="l" defTabSz="914400" rtl="0" eaLnBrk="1" latinLnBrk="0" hangingPunct="1">
              <a:lnSpc>
                <a:spcPct val="90000"/>
              </a:lnSpc>
              <a:spcBef>
                <a:spcPts val="800"/>
              </a:spcBef>
              <a:spcAft>
                <a:spcPts val="800"/>
              </a:spcAft>
              <a:buClr>
                <a:schemeClr val="bg2"/>
              </a:buClr>
              <a:buFont typeface="+mj-lt"/>
              <a:buAutoNum type="arabicPeriod"/>
              <a:defRPr sz="2400" kern="1200">
                <a:solidFill>
                  <a:schemeClr val="bg2"/>
                </a:solidFill>
                <a:latin typeface="+mn-lt"/>
                <a:ea typeface="+mn-ea"/>
                <a:cs typeface="+mn-cs"/>
              </a:defRPr>
            </a:lvl1pPr>
            <a:lvl2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accent1"/>
                </a:solidFill>
                <a:latin typeface="+mn-lt"/>
                <a:ea typeface="+mn-ea"/>
                <a:cs typeface="+mn-cs"/>
              </a:defRPr>
            </a:lvl5pPr>
            <a:lvl6pPr marL="361950" indent="-361950" algn="l" defTabSz="914400" rtl="0" eaLnBrk="1" latinLnBrk="0" hangingPunct="1">
              <a:lnSpc>
                <a:spcPct val="90000"/>
              </a:lnSpc>
              <a:spcBef>
                <a:spcPts val="800"/>
              </a:spcBef>
              <a:spcAft>
                <a:spcPts val="800"/>
              </a:spcAft>
              <a:buClr>
                <a:schemeClr val="bg2"/>
              </a:buClr>
              <a:buFont typeface="+mj-lt"/>
              <a:buAutoNum type="arabicPeriod"/>
              <a:tabLst/>
              <a:defRPr sz="2400" kern="1200">
                <a:solidFill>
                  <a:schemeClr val="bg2"/>
                </a:solidFill>
                <a:latin typeface="+mn-lt"/>
                <a:ea typeface="+mn-ea"/>
                <a:cs typeface="+mn-cs"/>
              </a:defRPr>
            </a:lvl6pPr>
            <a:lvl7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a:buFont typeface="Arial" panose="020B0604020202020204" pitchFamily="34" charset="0"/>
              <a:buChar char="•"/>
            </a:pPr>
            <a:r>
              <a:rPr lang="pt-PT" dirty="0">
                <a:solidFill>
                  <a:srgbClr val="FF0000"/>
                </a:solidFill>
              </a:rPr>
              <a:t>Recommended:</a:t>
            </a:r>
          </a:p>
          <a:p>
            <a:pPr lvl="1"/>
            <a:r>
              <a:rPr lang="pt-PT" dirty="0"/>
              <a:t>Keep all versions, saved with different names</a:t>
            </a:r>
          </a:p>
          <a:p>
            <a:pPr lvl="1"/>
            <a:r>
              <a:rPr lang="pt-PT" dirty="0"/>
              <a:t>E.g. Species_csv1.csv or species_csv2.csv</a:t>
            </a:r>
          </a:p>
          <a:p>
            <a:pPr lvl="1"/>
            <a:endParaRPr lang="en-GB" dirty="0"/>
          </a:p>
        </p:txBody>
      </p:sp>
    </p:spTree>
    <p:extLst>
      <p:ext uri="{BB962C8B-B14F-4D97-AF65-F5344CB8AC3E}">
        <p14:creationId xmlns:p14="http://schemas.microsoft.com/office/powerpoint/2010/main" val="12187441"/>
      </p:ext>
    </p:extLst>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33C100-999B-4F8F-91D8-EC3E82E1DC4A}"/>
              </a:ext>
            </a:extLst>
          </p:cNvPr>
          <p:cNvSpPr>
            <a:spLocks noGrp="1"/>
          </p:cNvSpPr>
          <p:nvPr>
            <p:ph type="title"/>
          </p:nvPr>
        </p:nvSpPr>
        <p:spPr/>
        <p:txBody>
          <a:bodyPr/>
          <a:lstStyle/>
          <a:p>
            <a:r>
              <a:rPr lang="pt-PT" dirty="0"/>
              <a:t>SDM Practical </a:t>
            </a:r>
            <a:endParaRPr lang="en-GB" dirty="0"/>
          </a:p>
        </p:txBody>
      </p:sp>
      <p:sp>
        <p:nvSpPr>
          <p:cNvPr id="5" name="Espaço Reservado para Número de Slide 4">
            <a:extLst>
              <a:ext uri="{FF2B5EF4-FFF2-40B4-BE49-F238E27FC236}">
                <a16:creationId xmlns:a16="http://schemas.microsoft.com/office/drawing/2014/main" id="{DFFB3227-FE3A-4B8F-BFF4-2B42D5F63043}"/>
              </a:ext>
            </a:extLst>
          </p:cNvPr>
          <p:cNvSpPr>
            <a:spLocks noGrp="1"/>
          </p:cNvSpPr>
          <p:nvPr>
            <p:ph type="sldNum" sz="quarter" idx="4"/>
          </p:nvPr>
        </p:nvSpPr>
        <p:spPr/>
        <p:txBody>
          <a:bodyPr/>
          <a:lstStyle/>
          <a:p>
            <a:fld id="{5EE7099E-8998-4851-915A-4F4831808297}" type="slidenum">
              <a:rPr lang="nl-NL" smtClean="0"/>
              <a:pPr/>
              <a:t>14</a:t>
            </a:fld>
            <a:endParaRPr lang="nl-NL"/>
          </a:p>
        </p:txBody>
      </p:sp>
      <p:pic>
        <p:nvPicPr>
          <p:cNvPr id="6" name="Imagem 5">
            <a:extLst>
              <a:ext uri="{FF2B5EF4-FFF2-40B4-BE49-F238E27FC236}">
                <a16:creationId xmlns:a16="http://schemas.microsoft.com/office/drawing/2014/main" id="{937C5517-DD26-42CB-9EC3-CA9BB3835C94}"/>
              </a:ext>
            </a:extLst>
          </p:cNvPr>
          <p:cNvPicPr>
            <a:picLocks noChangeAspect="1"/>
          </p:cNvPicPr>
          <p:nvPr/>
        </p:nvPicPr>
        <p:blipFill>
          <a:blip r:embed="rId2"/>
          <a:stretch>
            <a:fillRect/>
          </a:stretch>
        </p:blipFill>
        <p:spPr>
          <a:xfrm>
            <a:off x="7869108" y="1123953"/>
            <a:ext cx="3152767" cy="1757041"/>
          </a:xfrm>
          <a:prstGeom prst="rect">
            <a:avLst/>
          </a:prstGeom>
        </p:spPr>
      </p:pic>
      <p:pic>
        <p:nvPicPr>
          <p:cNvPr id="7" name="Imagem 6">
            <a:extLst>
              <a:ext uri="{FF2B5EF4-FFF2-40B4-BE49-F238E27FC236}">
                <a16:creationId xmlns:a16="http://schemas.microsoft.com/office/drawing/2014/main" id="{044D2C43-1E7A-44EA-839C-AAB3072E91AA}"/>
              </a:ext>
            </a:extLst>
          </p:cNvPr>
          <p:cNvPicPr>
            <a:picLocks noChangeAspect="1"/>
          </p:cNvPicPr>
          <p:nvPr/>
        </p:nvPicPr>
        <p:blipFill>
          <a:blip r:embed="rId3"/>
          <a:stretch>
            <a:fillRect/>
          </a:stretch>
        </p:blipFill>
        <p:spPr>
          <a:xfrm>
            <a:off x="358178" y="1033946"/>
            <a:ext cx="6846629" cy="3420474"/>
          </a:xfrm>
          <a:prstGeom prst="rect">
            <a:avLst/>
          </a:prstGeom>
        </p:spPr>
      </p:pic>
      <p:sp>
        <p:nvSpPr>
          <p:cNvPr id="8" name="Oval 8">
            <a:extLst>
              <a:ext uri="{FF2B5EF4-FFF2-40B4-BE49-F238E27FC236}">
                <a16:creationId xmlns:a16="http://schemas.microsoft.com/office/drawing/2014/main" id="{3E493349-85B3-4D46-A621-E7BD8E364EC2}"/>
              </a:ext>
            </a:extLst>
          </p:cNvPr>
          <p:cNvSpPr/>
          <p:nvPr/>
        </p:nvSpPr>
        <p:spPr>
          <a:xfrm>
            <a:off x="3648763" y="1734670"/>
            <a:ext cx="484632" cy="3474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Conexão reta unidirecional 10">
            <a:extLst>
              <a:ext uri="{FF2B5EF4-FFF2-40B4-BE49-F238E27FC236}">
                <a16:creationId xmlns:a16="http://schemas.microsoft.com/office/drawing/2014/main" id="{DB730C7B-9B9F-4F0A-85EF-7FD8690C817A}"/>
              </a:ext>
            </a:extLst>
          </p:cNvPr>
          <p:cNvCxnSpPr>
            <a:cxnSpLocks/>
            <a:stCxn id="8" idx="6"/>
          </p:cNvCxnSpPr>
          <p:nvPr/>
        </p:nvCxnSpPr>
        <p:spPr>
          <a:xfrm>
            <a:off x="4133395" y="1908406"/>
            <a:ext cx="390185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Seta: Para a Direita 16">
            <a:extLst>
              <a:ext uri="{FF2B5EF4-FFF2-40B4-BE49-F238E27FC236}">
                <a16:creationId xmlns:a16="http://schemas.microsoft.com/office/drawing/2014/main" id="{46E0F625-8EC6-42D3-AE3B-68E79868B41C}"/>
              </a:ext>
            </a:extLst>
          </p:cNvPr>
          <p:cNvSpPr/>
          <p:nvPr/>
        </p:nvSpPr>
        <p:spPr>
          <a:xfrm rot="17845214">
            <a:off x="7722570" y="2631224"/>
            <a:ext cx="804672" cy="329232"/>
          </a:xfrm>
          <a:prstGeom prst="rightArrow">
            <a:avLst/>
          </a:prstGeom>
          <a:solidFill>
            <a:srgbClr val="001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eta: Para a Direita 17">
            <a:extLst>
              <a:ext uri="{FF2B5EF4-FFF2-40B4-BE49-F238E27FC236}">
                <a16:creationId xmlns:a16="http://schemas.microsoft.com/office/drawing/2014/main" id="{676398BC-A1BB-4F51-8FDF-C01F5B0CCE44}"/>
              </a:ext>
            </a:extLst>
          </p:cNvPr>
          <p:cNvSpPr/>
          <p:nvPr/>
        </p:nvSpPr>
        <p:spPr>
          <a:xfrm rot="13384042">
            <a:off x="10522340" y="2211598"/>
            <a:ext cx="932435" cy="348726"/>
          </a:xfrm>
          <a:prstGeom prst="rightArrow">
            <a:avLst/>
          </a:prstGeom>
          <a:solidFill>
            <a:srgbClr val="001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27">
            <a:extLst>
              <a:ext uri="{FF2B5EF4-FFF2-40B4-BE49-F238E27FC236}">
                <a16:creationId xmlns:a16="http://schemas.microsoft.com/office/drawing/2014/main" id="{047151F2-BCA2-4D48-9C06-BF27813F45AC}"/>
              </a:ext>
            </a:extLst>
          </p:cNvPr>
          <p:cNvSpPr/>
          <p:nvPr/>
        </p:nvSpPr>
        <p:spPr>
          <a:xfrm>
            <a:off x="4974515" y="2473115"/>
            <a:ext cx="484632" cy="3474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Conexão reta unidirecional 31">
            <a:extLst>
              <a:ext uri="{FF2B5EF4-FFF2-40B4-BE49-F238E27FC236}">
                <a16:creationId xmlns:a16="http://schemas.microsoft.com/office/drawing/2014/main" id="{A202E3A2-6DD2-4201-8B61-BE8018DA34CB}"/>
              </a:ext>
            </a:extLst>
          </p:cNvPr>
          <p:cNvCxnSpPr>
            <a:cxnSpLocks/>
            <a:stCxn id="12" idx="4"/>
            <a:endCxn id="21" idx="0"/>
          </p:cNvCxnSpPr>
          <p:nvPr/>
        </p:nvCxnSpPr>
        <p:spPr>
          <a:xfrm>
            <a:off x="5216831" y="2820587"/>
            <a:ext cx="799287" cy="16932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CaixaDeTexto 13">
            <a:extLst>
              <a:ext uri="{FF2B5EF4-FFF2-40B4-BE49-F238E27FC236}">
                <a16:creationId xmlns:a16="http://schemas.microsoft.com/office/drawing/2014/main" id="{7C93ECD4-94DE-472F-949F-34E3B4A722EF}"/>
              </a:ext>
            </a:extLst>
          </p:cNvPr>
          <p:cNvSpPr txBox="1"/>
          <p:nvPr/>
        </p:nvSpPr>
        <p:spPr>
          <a:xfrm>
            <a:off x="8148335" y="3114801"/>
            <a:ext cx="3152767" cy="369332"/>
          </a:xfrm>
          <a:prstGeom prst="rect">
            <a:avLst/>
          </a:prstGeom>
          <a:noFill/>
        </p:spPr>
        <p:txBody>
          <a:bodyPr wrap="square" rtlCol="0">
            <a:spAutoFit/>
          </a:bodyPr>
          <a:lstStyle/>
          <a:p>
            <a:r>
              <a:rPr lang="pt-PT" dirty="0" err="1">
                <a:solidFill>
                  <a:srgbClr val="001158"/>
                </a:solidFill>
              </a:rPr>
              <a:t>Different</a:t>
            </a:r>
            <a:r>
              <a:rPr lang="pt-PT" dirty="0">
                <a:solidFill>
                  <a:srgbClr val="001158"/>
                </a:solidFill>
              </a:rPr>
              <a:t> </a:t>
            </a:r>
            <a:r>
              <a:rPr lang="pt-PT" dirty="0" err="1">
                <a:solidFill>
                  <a:srgbClr val="001158"/>
                </a:solidFill>
              </a:rPr>
              <a:t>sampling</a:t>
            </a:r>
            <a:r>
              <a:rPr lang="pt-PT" dirty="0">
                <a:solidFill>
                  <a:srgbClr val="001158"/>
                </a:solidFill>
              </a:rPr>
              <a:t> </a:t>
            </a:r>
            <a:r>
              <a:rPr lang="pt-PT" dirty="0" err="1">
                <a:solidFill>
                  <a:srgbClr val="001158"/>
                </a:solidFill>
              </a:rPr>
              <a:t>strategies</a:t>
            </a:r>
            <a:endParaRPr lang="en-GB" dirty="0">
              <a:solidFill>
                <a:srgbClr val="001158"/>
              </a:solidFill>
            </a:endParaRPr>
          </a:p>
        </p:txBody>
      </p:sp>
      <p:sp>
        <p:nvSpPr>
          <p:cNvPr id="15" name="Retângulo 14">
            <a:extLst>
              <a:ext uri="{FF2B5EF4-FFF2-40B4-BE49-F238E27FC236}">
                <a16:creationId xmlns:a16="http://schemas.microsoft.com/office/drawing/2014/main" id="{9077B1DE-6B70-40C3-9377-F2F9DF1B1FFD}"/>
              </a:ext>
            </a:extLst>
          </p:cNvPr>
          <p:cNvSpPr/>
          <p:nvPr/>
        </p:nvSpPr>
        <p:spPr>
          <a:xfrm>
            <a:off x="2207910" y="3043169"/>
            <a:ext cx="4879403" cy="796894"/>
          </a:xfrm>
          <a:prstGeom prst="rect">
            <a:avLst/>
          </a:prstGeom>
          <a:solidFill>
            <a:schemeClr val="accent2">
              <a:lumMod val="40000"/>
              <a:lumOff val="60000"/>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pt-PT" dirty="0" err="1"/>
              <a:t>Was</a:t>
            </a:r>
            <a:r>
              <a:rPr lang="pt-PT" dirty="0"/>
              <a:t> </a:t>
            </a:r>
            <a:r>
              <a:rPr lang="pt-PT" dirty="0" err="1"/>
              <a:t>the</a:t>
            </a:r>
            <a:r>
              <a:rPr lang="pt-PT" dirty="0"/>
              <a:t> </a:t>
            </a:r>
            <a:r>
              <a:rPr lang="pt-PT" dirty="0" err="1"/>
              <a:t>species</a:t>
            </a:r>
            <a:r>
              <a:rPr lang="pt-PT" dirty="0"/>
              <a:t> </a:t>
            </a:r>
            <a:r>
              <a:rPr lang="pt-PT" dirty="0" err="1"/>
              <a:t>introduced</a:t>
            </a:r>
            <a:r>
              <a:rPr lang="pt-PT" dirty="0"/>
              <a:t> </a:t>
            </a:r>
            <a:r>
              <a:rPr lang="pt-PT" dirty="0" err="1"/>
              <a:t>here</a:t>
            </a:r>
            <a:r>
              <a:rPr lang="pt-PT" dirty="0"/>
              <a:t>?</a:t>
            </a:r>
            <a:endParaRPr lang="en-GB" dirty="0"/>
          </a:p>
        </p:txBody>
      </p:sp>
      <p:sp>
        <p:nvSpPr>
          <p:cNvPr id="18" name="Oval 26">
            <a:extLst>
              <a:ext uri="{FF2B5EF4-FFF2-40B4-BE49-F238E27FC236}">
                <a16:creationId xmlns:a16="http://schemas.microsoft.com/office/drawing/2014/main" id="{23932B13-1211-4AC7-B51D-C93FF173F1E7}"/>
              </a:ext>
            </a:extLst>
          </p:cNvPr>
          <p:cNvSpPr/>
          <p:nvPr/>
        </p:nvSpPr>
        <p:spPr>
          <a:xfrm>
            <a:off x="6206035" y="3386686"/>
            <a:ext cx="484632" cy="3474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Conexão reta unidirecional 29">
            <a:extLst>
              <a:ext uri="{FF2B5EF4-FFF2-40B4-BE49-F238E27FC236}">
                <a16:creationId xmlns:a16="http://schemas.microsoft.com/office/drawing/2014/main" id="{0D4EC071-139F-4952-BB18-7EC2E2CC1F8A}"/>
              </a:ext>
            </a:extLst>
          </p:cNvPr>
          <p:cNvCxnSpPr>
            <a:cxnSpLocks/>
            <a:stCxn id="18" idx="5"/>
            <a:endCxn id="20" idx="1"/>
          </p:cNvCxnSpPr>
          <p:nvPr/>
        </p:nvCxnSpPr>
        <p:spPr>
          <a:xfrm>
            <a:off x="6619694" y="3683272"/>
            <a:ext cx="1763155" cy="14680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Imagem 20">
            <a:extLst>
              <a:ext uri="{FF2B5EF4-FFF2-40B4-BE49-F238E27FC236}">
                <a16:creationId xmlns:a16="http://schemas.microsoft.com/office/drawing/2014/main" id="{A1A8E15D-BC1E-4D61-A7A0-7EA7D95B0D5F}"/>
              </a:ext>
            </a:extLst>
          </p:cNvPr>
          <p:cNvPicPr>
            <a:picLocks noChangeAspect="1"/>
          </p:cNvPicPr>
          <p:nvPr/>
        </p:nvPicPr>
        <p:blipFill>
          <a:blip r:embed="rId4"/>
          <a:stretch>
            <a:fillRect/>
          </a:stretch>
        </p:blipFill>
        <p:spPr>
          <a:xfrm>
            <a:off x="5356997" y="4513794"/>
            <a:ext cx="1318242" cy="1825442"/>
          </a:xfrm>
          <a:prstGeom prst="rect">
            <a:avLst/>
          </a:prstGeom>
        </p:spPr>
      </p:pic>
      <p:sp>
        <p:nvSpPr>
          <p:cNvPr id="22" name="Oval 5">
            <a:extLst>
              <a:ext uri="{FF2B5EF4-FFF2-40B4-BE49-F238E27FC236}">
                <a16:creationId xmlns:a16="http://schemas.microsoft.com/office/drawing/2014/main" id="{BB29FC0F-0560-4214-887F-7B0FF26538A2}"/>
              </a:ext>
            </a:extLst>
          </p:cNvPr>
          <p:cNvSpPr/>
          <p:nvPr/>
        </p:nvSpPr>
        <p:spPr>
          <a:xfrm>
            <a:off x="5807746" y="4509120"/>
            <a:ext cx="430782" cy="4037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D2CE3E26-DF7A-458C-82F0-422E66508654}"/>
              </a:ext>
            </a:extLst>
          </p:cNvPr>
          <p:cNvSpPr/>
          <p:nvPr/>
        </p:nvSpPr>
        <p:spPr>
          <a:xfrm>
            <a:off x="5679104" y="5755853"/>
            <a:ext cx="430782" cy="4037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4" name="Agrupar 33">
            <a:extLst>
              <a:ext uri="{FF2B5EF4-FFF2-40B4-BE49-F238E27FC236}">
                <a16:creationId xmlns:a16="http://schemas.microsoft.com/office/drawing/2014/main" id="{EBE7E581-F7C6-4726-8178-3B802ED748C5}"/>
              </a:ext>
            </a:extLst>
          </p:cNvPr>
          <p:cNvGrpSpPr/>
          <p:nvPr/>
        </p:nvGrpSpPr>
        <p:grpSpPr>
          <a:xfrm>
            <a:off x="8382849" y="3963380"/>
            <a:ext cx="2495010" cy="2375856"/>
            <a:chOff x="8187407" y="3963380"/>
            <a:chExt cx="2690452" cy="2561964"/>
          </a:xfrm>
        </p:grpSpPr>
        <p:pic>
          <p:nvPicPr>
            <p:cNvPr id="20" name="Imagem 19">
              <a:extLst>
                <a:ext uri="{FF2B5EF4-FFF2-40B4-BE49-F238E27FC236}">
                  <a16:creationId xmlns:a16="http://schemas.microsoft.com/office/drawing/2014/main" id="{0C662D54-8971-4ABF-A19D-3AFC3CD1B24A}"/>
                </a:ext>
              </a:extLst>
            </p:cNvPr>
            <p:cNvPicPr>
              <a:picLocks noChangeAspect="1"/>
            </p:cNvPicPr>
            <p:nvPr/>
          </p:nvPicPr>
          <p:blipFill>
            <a:blip r:embed="rId5"/>
            <a:stretch>
              <a:fillRect/>
            </a:stretch>
          </p:blipFill>
          <p:spPr>
            <a:xfrm>
              <a:off x="8187407" y="3963380"/>
              <a:ext cx="2690452" cy="2561964"/>
            </a:xfrm>
            <a:prstGeom prst="rect">
              <a:avLst/>
            </a:prstGeom>
          </p:spPr>
        </p:pic>
        <p:sp>
          <p:nvSpPr>
            <p:cNvPr id="24" name="Oval 23">
              <a:extLst>
                <a:ext uri="{FF2B5EF4-FFF2-40B4-BE49-F238E27FC236}">
                  <a16:creationId xmlns:a16="http://schemas.microsoft.com/office/drawing/2014/main" id="{0101CA68-BF07-4F63-8989-4C910D89C0AA}"/>
                </a:ext>
              </a:extLst>
            </p:cNvPr>
            <p:cNvSpPr/>
            <p:nvPr/>
          </p:nvSpPr>
          <p:spPr>
            <a:xfrm>
              <a:off x="8587864" y="5953179"/>
              <a:ext cx="430782" cy="4037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5" name="Oval 24">
            <a:extLst>
              <a:ext uri="{FF2B5EF4-FFF2-40B4-BE49-F238E27FC236}">
                <a16:creationId xmlns:a16="http://schemas.microsoft.com/office/drawing/2014/main" id="{967ED32A-FF48-4E7B-B2F1-59D39982CA58}"/>
              </a:ext>
            </a:extLst>
          </p:cNvPr>
          <p:cNvSpPr/>
          <p:nvPr/>
        </p:nvSpPr>
        <p:spPr>
          <a:xfrm>
            <a:off x="401625" y="1018162"/>
            <a:ext cx="430782" cy="4037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Espaço Reservado para Texto Vertical 2">
            <a:extLst>
              <a:ext uri="{FF2B5EF4-FFF2-40B4-BE49-F238E27FC236}">
                <a16:creationId xmlns:a16="http://schemas.microsoft.com/office/drawing/2014/main" id="{74B45E47-C391-4E67-BB62-BE938F732E35}"/>
              </a:ext>
            </a:extLst>
          </p:cNvPr>
          <p:cNvSpPr>
            <a:spLocks noGrp="1"/>
          </p:cNvSpPr>
          <p:nvPr>
            <p:ph type="body" orient="vert" idx="1"/>
          </p:nvPr>
        </p:nvSpPr>
        <p:spPr>
          <a:xfrm>
            <a:off x="410402" y="4651654"/>
            <a:ext cx="4004042" cy="1705110"/>
          </a:xfrm>
        </p:spPr>
        <p:txBody>
          <a:bodyPr wrap="square">
            <a:normAutofit fontScale="85000" lnSpcReduction="20000"/>
          </a:bodyPr>
          <a:lstStyle/>
          <a:p>
            <a:pPr>
              <a:buFont typeface="Arial" panose="020B0604020202020204" pitchFamily="34" charset="0"/>
              <a:buChar char="•"/>
            </a:pPr>
            <a:r>
              <a:rPr lang="en-GB" dirty="0"/>
              <a:t>In a GIS you can easily clean the obvious errors</a:t>
            </a:r>
          </a:p>
          <a:p>
            <a:pPr>
              <a:buFont typeface="Arial" panose="020B0604020202020204" pitchFamily="34" charset="0"/>
              <a:buChar char="•"/>
            </a:pPr>
            <a:r>
              <a:rPr lang="en-GB" dirty="0"/>
              <a:t>Further explore if the data “makes sense”</a:t>
            </a:r>
          </a:p>
          <a:p>
            <a:pPr>
              <a:buFont typeface="Arial" panose="020B0604020202020204" pitchFamily="34" charset="0"/>
              <a:buChar char="•"/>
            </a:pPr>
            <a:r>
              <a:rPr lang="en-GB" dirty="0"/>
              <a:t>When satisfied, export back to csv (check GIS notes)</a:t>
            </a:r>
          </a:p>
        </p:txBody>
      </p:sp>
      <p:sp>
        <p:nvSpPr>
          <p:cNvPr id="30" name="Retângulo 29">
            <a:extLst>
              <a:ext uri="{FF2B5EF4-FFF2-40B4-BE49-F238E27FC236}">
                <a16:creationId xmlns:a16="http://schemas.microsoft.com/office/drawing/2014/main" id="{BAFBDA1F-80C8-42D7-AD30-545B49E4F86E}"/>
              </a:ext>
            </a:extLst>
          </p:cNvPr>
          <p:cNvSpPr/>
          <p:nvPr/>
        </p:nvSpPr>
        <p:spPr>
          <a:xfrm>
            <a:off x="499144" y="1476641"/>
            <a:ext cx="6199621" cy="883134"/>
          </a:xfrm>
          <a:prstGeom prst="rect">
            <a:avLst/>
          </a:prstGeom>
          <a:solidFill>
            <a:schemeClr val="accent2">
              <a:lumMod val="40000"/>
              <a:lumOff val="60000"/>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pt-PT" dirty="0"/>
              <a:t>Native range?</a:t>
            </a:r>
            <a:endParaRPr lang="en-GB" dirty="0"/>
          </a:p>
        </p:txBody>
      </p:sp>
      <p:pic>
        <p:nvPicPr>
          <p:cNvPr id="31" name="Picture 2" descr="Image result for amanita muscaria&quot;">
            <a:extLst>
              <a:ext uri="{FF2B5EF4-FFF2-40B4-BE49-F238E27FC236}">
                <a16:creationId xmlns:a16="http://schemas.microsoft.com/office/drawing/2014/main" id="{A8503F59-BF34-4DFF-8FBE-07A48DFE3A4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752708" y="156184"/>
            <a:ext cx="1040978" cy="7417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2" name="Espaço Reservado para Texto Vertical 2">
            <a:extLst>
              <a:ext uri="{FF2B5EF4-FFF2-40B4-BE49-F238E27FC236}">
                <a16:creationId xmlns:a16="http://schemas.microsoft.com/office/drawing/2014/main" id="{F4E92C70-99AA-404D-8D2A-F87D5A634FB3}"/>
              </a:ext>
            </a:extLst>
          </p:cNvPr>
          <p:cNvSpPr txBox="1">
            <a:spLocks/>
          </p:cNvSpPr>
          <p:nvPr/>
        </p:nvSpPr>
        <p:spPr>
          <a:xfrm>
            <a:off x="7425776" y="347416"/>
            <a:ext cx="3185740" cy="432048"/>
          </a:xfrm>
          <a:prstGeom prst="rect">
            <a:avLst/>
          </a:prstGeom>
          <a:noFill/>
        </p:spPr>
        <p:txBody>
          <a:bodyPr vert="horz" wrap="square" lIns="0" tIns="0" rIns="0" bIns="0" rtlCol="0">
            <a:normAutofit/>
          </a:bodyPr>
          <a:lstStyle>
            <a:lvl1pPr marL="361950" indent="-361950" algn="l" defTabSz="914400" rtl="0" eaLnBrk="1" latinLnBrk="0" hangingPunct="1">
              <a:lnSpc>
                <a:spcPct val="90000"/>
              </a:lnSpc>
              <a:spcBef>
                <a:spcPts val="800"/>
              </a:spcBef>
              <a:spcAft>
                <a:spcPts val="800"/>
              </a:spcAft>
              <a:buClr>
                <a:schemeClr val="bg2"/>
              </a:buClr>
              <a:buFont typeface="+mj-lt"/>
              <a:buAutoNum type="arabicPeriod"/>
              <a:defRPr sz="2400" kern="1200">
                <a:solidFill>
                  <a:schemeClr val="bg2"/>
                </a:solidFill>
                <a:latin typeface="+mn-lt"/>
                <a:ea typeface="+mn-ea"/>
                <a:cs typeface="+mn-cs"/>
              </a:defRPr>
            </a:lvl1pPr>
            <a:lvl2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accent1"/>
                </a:solidFill>
                <a:latin typeface="+mn-lt"/>
                <a:ea typeface="+mn-ea"/>
                <a:cs typeface="+mn-cs"/>
              </a:defRPr>
            </a:lvl5pPr>
            <a:lvl6pPr marL="361950" indent="-361950" algn="l" defTabSz="914400" rtl="0" eaLnBrk="1" latinLnBrk="0" hangingPunct="1">
              <a:lnSpc>
                <a:spcPct val="90000"/>
              </a:lnSpc>
              <a:spcBef>
                <a:spcPts val="800"/>
              </a:spcBef>
              <a:spcAft>
                <a:spcPts val="800"/>
              </a:spcAft>
              <a:buClr>
                <a:schemeClr val="bg2"/>
              </a:buClr>
              <a:buFont typeface="+mj-lt"/>
              <a:buAutoNum type="arabicPeriod"/>
              <a:tabLst/>
              <a:defRPr sz="2400" kern="1200">
                <a:solidFill>
                  <a:schemeClr val="bg2"/>
                </a:solidFill>
                <a:latin typeface="+mn-lt"/>
                <a:ea typeface="+mn-ea"/>
                <a:cs typeface="+mn-cs"/>
              </a:defRPr>
            </a:lvl6pPr>
            <a:lvl7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a:buFont typeface="Arial" panose="020B0604020202020204" pitchFamily="34" charset="0"/>
              <a:buChar char="•"/>
            </a:pPr>
            <a:r>
              <a:rPr lang="en-GB" i="1" dirty="0"/>
              <a:t>Amanita muscaria</a:t>
            </a:r>
          </a:p>
        </p:txBody>
      </p:sp>
    </p:spTree>
    <p:extLst>
      <p:ext uri="{BB962C8B-B14F-4D97-AF65-F5344CB8AC3E}">
        <p14:creationId xmlns:p14="http://schemas.microsoft.com/office/powerpoint/2010/main" val="2153400213"/>
      </p:ext>
    </p:extLst>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44A95-8C2C-4A61-9222-ED31FC14A36F}"/>
              </a:ext>
            </a:extLst>
          </p:cNvPr>
          <p:cNvSpPr>
            <a:spLocks noGrp="1"/>
          </p:cNvSpPr>
          <p:nvPr>
            <p:ph type="title"/>
          </p:nvPr>
        </p:nvSpPr>
        <p:spPr/>
        <p:txBody>
          <a:bodyPr/>
          <a:lstStyle/>
          <a:p>
            <a:r>
              <a:rPr lang="pt-PT" dirty="0"/>
              <a:t>SDM Practical </a:t>
            </a:r>
            <a:endParaRPr lang="en-GB" dirty="0"/>
          </a:p>
        </p:txBody>
      </p:sp>
      <p:sp>
        <p:nvSpPr>
          <p:cNvPr id="3" name="Espaço Reservado para Texto Vertical 2">
            <a:extLst>
              <a:ext uri="{FF2B5EF4-FFF2-40B4-BE49-F238E27FC236}">
                <a16:creationId xmlns:a16="http://schemas.microsoft.com/office/drawing/2014/main" id="{21B1F3CE-8E88-4657-88F2-2356CA1FF48F}"/>
              </a:ext>
            </a:extLst>
          </p:cNvPr>
          <p:cNvSpPr>
            <a:spLocks noGrp="1"/>
          </p:cNvSpPr>
          <p:nvPr>
            <p:ph type="body" orient="vert" idx="1"/>
          </p:nvPr>
        </p:nvSpPr>
        <p:spPr/>
        <p:txBody>
          <a:bodyPr wrap="square"/>
          <a:lstStyle/>
          <a:p>
            <a:pPr marL="0" indent="0">
              <a:buNone/>
            </a:pPr>
            <a:r>
              <a:rPr lang="pt-PT" dirty="0"/>
              <a:t>Example problems:</a:t>
            </a:r>
          </a:p>
          <a:p>
            <a:pPr marL="361950" lvl="1" indent="0">
              <a:buNone/>
            </a:pPr>
            <a:endParaRPr lang="pt-PT" dirty="0"/>
          </a:p>
          <a:p>
            <a:pPr>
              <a:buFont typeface="Arial" panose="020B0604020202020204" pitchFamily="34" charset="0"/>
              <a:buChar char="•"/>
            </a:pPr>
            <a:r>
              <a:rPr lang="pt-PT" dirty="0"/>
              <a:t>What is the real ecological niche of the species?</a:t>
            </a:r>
          </a:p>
          <a:p>
            <a:pPr lvl="1"/>
            <a:endParaRPr lang="en-GB" dirty="0"/>
          </a:p>
          <a:p>
            <a:pPr>
              <a:buFont typeface="Arial" panose="020B0604020202020204" pitchFamily="34" charset="0"/>
              <a:buChar char="•"/>
            </a:pPr>
            <a:r>
              <a:rPr lang="en-GB" dirty="0"/>
              <a:t>Can the native range predict the invaded distribution?</a:t>
            </a:r>
          </a:p>
          <a:p>
            <a:pPr>
              <a:buFont typeface="Arial" panose="020B0604020202020204" pitchFamily="34" charset="0"/>
              <a:buChar char="•"/>
            </a:pPr>
            <a:endParaRPr lang="en-GB" dirty="0"/>
          </a:p>
          <a:p>
            <a:pPr>
              <a:buFont typeface="Arial" panose="020B0604020202020204" pitchFamily="34" charset="0"/>
              <a:buChar char="•"/>
            </a:pPr>
            <a:r>
              <a:rPr lang="en-GB" dirty="0"/>
              <a:t>How does the sampling design affect the model prediction?</a:t>
            </a:r>
          </a:p>
        </p:txBody>
      </p:sp>
      <p:sp>
        <p:nvSpPr>
          <p:cNvPr id="5" name="Espaço Reservado para Número de Slide 4">
            <a:extLst>
              <a:ext uri="{FF2B5EF4-FFF2-40B4-BE49-F238E27FC236}">
                <a16:creationId xmlns:a16="http://schemas.microsoft.com/office/drawing/2014/main" id="{92B6339A-F12B-4EF7-8192-DFE61153AA1E}"/>
              </a:ext>
            </a:extLst>
          </p:cNvPr>
          <p:cNvSpPr>
            <a:spLocks noGrp="1"/>
          </p:cNvSpPr>
          <p:nvPr>
            <p:ph type="sldNum" sz="quarter" idx="4"/>
          </p:nvPr>
        </p:nvSpPr>
        <p:spPr/>
        <p:txBody>
          <a:bodyPr/>
          <a:lstStyle/>
          <a:p>
            <a:fld id="{5EE7099E-8998-4851-915A-4F4831808297}" type="slidenum">
              <a:rPr lang="nl-NL" smtClean="0"/>
              <a:pPr/>
              <a:t>15</a:t>
            </a:fld>
            <a:endParaRPr lang="nl-NL"/>
          </a:p>
        </p:txBody>
      </p:sp>
      <p:pic>
        <p:nvPicPr>
          <p:cNvPr id="6" name="Picture 2" descr="Image result for amanita muscaria&quot;">
            <a:extLst>
              <a:ext uri="{FF2B5EF4-FFF2-40B4-BE49-F238E27FC236}">
                <a16:creationId xmlns:a16="http://schemas.microsoft.com/office/drawing/2014/main" id="{3F7FCE06-9ED7-4748-857A-AC898C198A1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2708" y="156184"/>
            <a:ext cx="1040978" cy="7417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Espaço Reservado para Texto Vertical 2">
            <a:extLst>
              <a:ext uri="{FF2B5EF4-FFF2-40B4-BE49-F238E27FC236}">
                <a16:creationId xmlns:a16="http://schemas.microsoft.com/office/drawing/2014/main" id="{970C3274-D8B8-4C5A-8BFF-07FF71A4FA9B}"/>
              </a:ext>
            </a:extLst>
          </p:cNvPr>
          <p:cNvSpPr txBox="1">
            <a:spLocks/>
          </p:cNvSpPr>
          <p:nvPr/>
        </p:nvSpPr>
        <p:spPr>
          <a:xfrm>
            <a:off x="7425776" y="347416"/>
            <a:ext cx="3185740" cy="432048"/>
          </a:xfrm>
          <a:prstGeom prst="rect">
            <a:avLst/>
          </a:prstGeom>
          <a:noFill/>
        </p:spPr>
        <p:txBody>
          <a:bodyPr vert="horz" wrap="square" lIns="0" tIns="0" rIns="0" bIns="0" rtlCol="0">
            <a:normAutofit/>
          </a:bodyPr>
          <a:lstStyle>
            <a:lvl1pPr marL="361950" indent="-361950" algn="l" defTabSz="914400" rtl="0" eaLnBrk="1" latinLnBrk="0" hangingPunct="1">
              <a:lnSpc>
                <a:spcPct val="90000"/>
              </a:lnSpc>
              <a:spcBef>
                <a:spcPts val="800"/>
              </a:spcBef>
              <a:spcAft>
                <a:spcPts val="800"/>
              </a:spcAft>
              <a:buClr>
                <a:schemeClr val="bg2"/>
              </a:buClr>
              <a:buFont typeface="+mj-lt"/>
              <a:buAutoNum type="arabicPeriod"/>
              <a:defRPr sz="2400" kern="1200">
                <a:solidFill>
                  <a:schemeClr val="bg2"/>
                </a:solidFill>
                <a:latin typeface="+mn-lt"/>
                <a:ea typeface="+mn-ea"/>
                <a:cs typeface="+mn-cs"/>
              </a:defRPr>
            </a:lvl1pPr>
            <a:lvl2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accent1"/>
                </a:solidFill>
                <a:latin typeface="+mn-lt"/>
                <a:ea typeface="+mn-ea"/>
                <a:cs typeface="+mn-cs"/>
              </a:defRPr>
            </a:lvl5pPr>
            <a:lvl6pPr marL="361950" indent="-361950" algn="l" defTabSz="914400" rtl="0" eaLnBrk="1" latinLnBrk="0" hangingPunct="1">
              <a:lnSpc>
                <a:spcPct val="90000"/>
              </a:lnSpc>
              <a:spcBef>
                <a:spcPts val="800"/>
              </a:spcBef>
              <a:spcAft>
                <a:spcPts val="800"/>
              </a:spcAft>
              <a:buClr>
                <a:schemeClr val="bg2"/>
              </a:buClr>
              <a:buFont typeface="+mj-lt"/>
              <a:buAutoNum type="arabicPeriod"/>
              <a:tabLst/>
              <a:defRPr sz="2400" kern="1200">
                <a:solidFill>
                  <a:schemeClr val="bg2"/>
                </a:solidFill>
                <a:latin typeface="+mn-lt"/>
                <a:ea typeface="+mn-ea"/>
                <a:cs typeface="+mn-cs"/>
              </a:defRPr>
            </a:lvl6pPr>
            <a:lvl7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a:buFont typeface="Arial" panose="020B0604020202020204" pitchFamily="34" charset="0"/>
              <a:buChar char="•"/>
            </a:pPr>
            <a:r>
              <a:rPr lang="en-GB" i="1" dirty="0"/>
              <a:t>Amanita muscaria</a:t>
            </a:r>
          </a:p>
        </p:txBody>
      </p:sp>
      <p:pic>
        <p:nvPicPr>
          <p:cNvPr id="3074" name="Picture 2" descr="2 BAM diagram, adapted from Peterson et al. (2015, p. 30) | Download  Scientific Diagram">
            <a:extLst>
              <a:ext uri="{FF2B5EF4-FFF2-40B4-BE49-F238E27FC236}">
                <a16:creationId xmlns:a16="http://schemas.microsoft.com/office/drawing/2014/main" id="{268CD5D4-E794-478B-A0FE-37D5948F08A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6960" y="1340768"/>
            <a:ext cx="3075351" cy="2626635"/>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m 8">
            <a:extLst>
              <a:ext uri="{FF2B5EF4-FFF2-40B4-BE49-F238E27FC236}">
                <a16:creationId xmlns:a16="http://schemas.microsoft.com/office/drawing/2014/main" id="{81237121-5E29-45E1-BEBB-6A9CD47360AB}"/>
              </a:ext>
            </a:extLst>
          </p:cNvPr>
          <p:cNvPicPr>
            <a:picLocks noChangeAspect="1"/>
          </p:cNvPicPr>
          <p:nvPr/>
        </p:nvPicPr>
        <p:blipFill>
          <a:blip r:embed="rId4"/>
          <a:stretch>
            <a:fillRect/>
          </a:stretch>
        </p:blipFill>
        <p:spPr>
          <a:xfrm>
            <a:off x="8234052" y="4410270"/>
            <a:ext cx="3152767" cy="1757041"/>
          </a:xfrm>
          <a:prstGeom prst="rect">
            <a:avLst/>
          </a:prstGeom>
        </p:spPr>
      </p:pic>
      <p:sp>
        <p:nvSpPr>
          <p:cNvPr id="10" name="Espaço Reservado para Texto Vertical 2">
            <a:extLst>
              <a:ext uri="{FF2B5EF4-FFF2-40B4-BE49-F238E27FC236}">
                <a16:creationId xmlns:a16="http://schemas.microsoft.com/office/drawing/2014/main" id="{4A6D3657-7952-408B-A03B-1185F39D8231}"/>
              </a:ext>
            </a:extLst>
          </p:cNvPr>
          <p:cNvSpPr txBox="1">
            <a:spLocks/>
          </p:cNvSpPr>
          <p:nvPr/>
        </p:nvSpPr>
        <p:spPr>
          <a:xfrm>
            <a:off x="3763354" y="5605164"/>
            <a:ext cx="3487949" cy="708553"/>
          </a:xfrm>
          <a:prstGeom prst="rect">
            <a:avLst/>
          </a:prstGeom>
          <a:noFill/>
        </p:spPr>
        <p:txBody>
          <a:bodyPr vert="horz" wrap="square" lIns="0" tIns="0" rIns="0" bIns="0" rtlCol="0">
            <a:normAutofit/>
          </a:bodyPr>
          <a:lstStyle>
            <a:lvl1pPr marL="361950" indent="-361950" algn="l" defTabSz="914400" rtl="0" eaLnBrk="1" latinLnBrk="0" hangingPunct="1">
              <a:lnSpc>
                <a:spcPct val="90000"/>
              </a:lnSpc>
              <a:spcBef>
                <a:spcPts val="800"/>
              </a:spcBef>
              <a:spcAft>
                <a:spcPts val="800"/>
              </a:spcAft>
              <a:buClr>
                <a:schemeClr val="bg2"/>
              </a:buClr>
              <a:buFont typeface="+mj-lt"/>
              <a:buAutoNum type="arabicPeriod"/>
              <a:defRPr sz="2400" kern="1200">
                <a:solidFill>
                  <a:schemeClr val="bg2"/>
                </a:solidFill>
                <a:latin typeface="+mn-lt"/>
                <a:ea typeface="+mn-ea"/>
                <a:cs typeface="+mn-cs"/>
              </a:defRPr>
            </a:lvl1pPr>
            <a:lvl2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accent1"/>
                </a:solidFill>
                <a:latin typeface="+mn-lt"/>
                <a:ea typeface="+mn-ea"/>
                <a:cs typeface="+mn-cs"/>
              </a:defRPr>
            </a:lvl5pPr>
            <a:lvl6pPr marL="361950" indent="-361950" algn="l" defTabSz="914400" rtl="0" eaLnBrk="1" latinLnBrk="0" hangingPunct="1">
              <a:lnSpc>
                <a:spcPct val="90000"/>
              </a:lnSpc>
              <a:spcBef>
                <a:spcPts val="800"/>
              </a:spcBef>
              <a:spcAft>
                <a:spcPts val="800"/>
              </a:spcAft>
              <a:buClr>
                <a:schemeClr val="bg2"/>
              </a:buClr>
              <a:buFont typeface="+mj-lt"/>
              <a:buAutoNum type="arabicPeriod"/>
              <a:tabLst/>
              <a:defRPr sz="2400" kern="1200">
                <a:solidFill>
                  <a:schemeClr val="bg2"/>
                </a:solidFill>
                <a:latin typeface="+mn-lt"/>
                <a:ea typeface="+mn-ea"/>
                <a:cs typeface="+mn-cs"/>
              </a:defRPr>
            </a:lvl6pPr>
            <a:lvl7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marL="0" indent="0">
              <a:buFont typeface="+mj-lt"/>
              <a:buNone/>
            </a:pPr>
            <a:r>
              <a:rPr lang="pt-PT" dirty="0"/>
              <a:t>You are free to explore these for your case</a:t>
            </a:r>
            <a:endParaRPr lang="en-GB" dirty="0"/>
          </a:p>
        </p:txBody>
      </p:sp>
    </p:spTree>
    <p:extLst>
      <p:ext uri="{BB962C8B-B14F-4D97-AF65-F5344CB8AC3E}">
        <p14:creationId xmlns:p14="http://schemas.microsoft.com/office/powerpoint/2010/main" val="515636003"/>
      </p:ext>
    </p:extLst>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ço Reservado para Texto 7">
            <a:extLst>
              <a:ext uri="{FF2B5EF4-FFF2-40B4-BE49-F238E27FC236}">
                <a16:creationId xmlns:a16="http://schemas.microsoft.com/office/drawing/2014/main" id="{19309127-33EC-4D04-892F-D25E909BB524}"/>
              </a:ext>
            </a:extLst>
          </p:cNvPr>
          <p:cNvSpPr>
            <a:spLocks noGrp="1"/>
          </p:cNvSpPr>
          <p:nvPr>
            <p:ph type="body" sz="quarter" idx="13"/>
          </p:nvPr>
        </p:nvSpPr>
        <p:spPr/>
        <p:txBody>
          <a:bodyPr/>
          <a:lstStyle/>
          <a:p>
            <a:endParaRPr lang="en-GB" dirty="0"/>
          </a:p>
        </p:txBody>
      </p:sp>
      <p:sp>
        <p:nvSpPr>
          <p:cNvPr id="7" name="Espaço Reservado para Texto 6">
            <a:extLst>
              <a:ext uri="{FF2B5EF4-FFF2-40B4-BE49-F238E27FC236}">
                <a16:creationId xmlns:a16="http://schemas.microsoft.com/office/drawing/2014/main" id="{8A6F9029-CF42-4DD6-846C-0D220F3DD19E}"/>
              </a:ext>
            </a:extLst>
          </p:cNvPr>
          <p:cNvSpPr>
            <a:spLocks noGrp="1"/>
          </p:cNvSpPr>
          <p:nvPr>
            <p:ph type="body" sz="quarter" idx="12"/>
          </p:nvPr>
        </p:nvSpPr>
        <p:spPr/>
        <p:txBody>
          <a:bodyPr/>
          <a:lstStyle/>
          <a:p>
            <a:endParaRPr lang="en-GB"/>
          </a:p>
        </p:txBody>
      </p:sp>
      <p:sp>
        <p:nvSpPr>
          <p:cNvPr id="6" name="Título 5">
            <a:extLst>
              <a:ext uri="{FF2B5EF4-FFF2-40B4-BE49-F238E27FC236}">
                <a16:creationId xmlns:a16="http://schemas.microsoft.com/office/drawing/2014/main" id="{6001EAB3-933A-487F-A907-24DA0A174D35}"/>
              </a:ext>
            </a:extLst>
          </p:cNvPr>
          <p:cNvSpPr>
            <a:spLocks noGrp="1"/>
          </p:cNvSpPr>
          <p:nvPr>
            <p:ph type="title"/>
          </p:nvPr>
        </p:nvSpPr>
        <p:spPr/>
        <p:txBody>
          <a:bodyPr/>
          <a:lstStyle/>
          <a:p>
            <a:r>
              <a:rPr lang="pt-PT" dirty="0"/>
              <a:t>Downloading and preparing environmental data</a:t>
            </a:r>
            <a:endParaRPr lang="en-GB" dirty="0"/>
          </a:p>
        </p:txBody>
      </p:sp>
      <p:sp>
        <p:nvSpPr>
          <p:cNvPr id="9" name="Espaço Reservado para Texto 8">
            <a:extLst>
              <a:ext uri="{FF2B5EF4-FFF2-40B4-BE49-F238E27FC236}">
                <a16:creationId xmlns:a16="http://schemas.microsoft.com/office/drawing/2014/main" id="{26D57174-100C-4EE2-8ACA-418F3C4B47B5}"/>
              </a:ext>
            </a:extLst>
          </p:cNvPr>
          <p:cNvSpPr>
            <a:spLocks noGrp="1"/>
          </p:cNvSpPr>
          <p:nvPr>
            <p:ph type="body" sz="quarter" idx="14"/>
          </p:nvPr>
        </p:nvSpPr>
        <p:spPr/>
        <p:txBody>
          <a:bodyPr/>
          <a:lstStyle/>
          <a:p>
            <a:endParaRPr lang="en-GB" dirty="0"/>
          </a:p>
        </p:txBody>
      </p:sp>
      <p:sp>
        <p:nvSpPr>
          <p:cNvPr id="5" name="Espaço Reservado para Número de Slide 4">
            <a:extLst>
              <a:ext uri="{FF2B5EF4-FFF2-40B4-BE49-F238E27FC236}">
                <a16:creationId xmlns:a16="http://schemas.microsoft.com/office/drawing/2014/main" id="{726E265C-1261-4D65-9ADA-55020E8E3B05}"/>
              </a:ext>
            </a:extLst>
          </p:cNvPr>
          <p:cNvSpPr>
            <a:spLocks noGrp="1"/>
          </p:cNvSpPr>
          <p:nvPr>
            <p:ph type="sldNum" sz="quarter" idx="4"/>
          </p:nvPr>
        </p:nvSpPr>
        <p:spPr/>
        <p:txBody>
          <a:bodyPr/>
          <a:lstStyle/>
          <a:p>
            <a:fld id="{5EE7099E-8998-4851-915A-4F4831808297}" type="slidenum">
              <a:rPr lang="nl-NL" smtClean="0"/>
              <a:pPr/>
              <a:t>16</a:t>
            </a:fld>
            <a:endParaRPr lang="nl-NL"/>
          </a:p>
        </p:txBody>
      </p:sp>
    </p:spTree>
    <p:extLst>
      <p:ext uri="{BB962C8B-B14F-4D97-AF65-F5344CB8AC3E}">
        <p14:creationId xmlns:p14="http://schemas.microsoft.com/office/powerpoint/2010/main" val="1935794169"/>
      </p:ext>
    </p:extLst>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2754D3-C73F-42E9-B73A-B1CB72ED66BA}"/>
              </a:ext>
            </a:extLst>
          </p:cNvPr>
          <p:cNvSpPr>
            <a:spLocks noGrp="1"/>
          </p:cNvSpPr>
          <p:nvPr>
            <p:ph type="title"/>
          </p:nvPr>
        </p:nvSpPr>
        <p:spPr/>
        <p:txBody>
          <a:bodyPr/>
          <a:lstStyle/>
          <a:p>
            <a:r>
              <a:rPr lang="pt-PT" dirty="0"/>
              <a:t>SDM Practical</a:t>
            </a:r>
            <a:endParaRPr lang="en-GB" dirty="0"/>
          </a:p>
        </p:txBody>
      </p:sp>
      <p:sp>
        <p:nvSpPr>
          <p:cNvPr id="3" name="Espaço Reservado para Texto Vertical 2">
            <a:extLst>
              <a:ext uri="{FF2B5EF4-FFF2-40B4-BE49-F238E27FC236}">
                <a16:creationId xmlns:a16="http://schemas.microsoft.com/office/drawing/2014/main" id="{CA7365CB-91FB-4A05-90BB-93585F6FFB9F}"/>
              </a:ext>
            </a:extLst>
          </p:cNvPr>
          <p:cNvSpPr>
            <a:spLocks noGrp="1"/>
          </p:cNvSpPr>
          <p:nvPr>
            <p:ph type="body" orient="vert" idx="1"/>
          </p:nvPr>
        </p:nvSpPr>
        <p:spPr>
          <a:xfrm>
            <a:off x="404663" y="1252836"/>
            <a:ext cx="6846640" cy="4984476"/>
          </a:xfrm>
        </p:spPr>
        <p:txBody>
          <a:bodyPr wrap="square"/>
          <a:lstStyle/>
          <a:p>
            <a:r>
              <a:rPr lang="pt-PT" dirty="0"/>
              <a:t>Downloading files from Wordclim</a:t>
            </a:r>
          </a:p>
          <a:p>
            <a:pPr lvl="1"/>
            <a:r>
              <a:rPr lang="pt-PT" dirty="0"/>
              <a:t>Present and future scenario</a:t>
            </a:r>
          </a:p>
          <a:p>
            <a:pPr marL="361950" lvl="1" indent="0">
              <a:buNone/>
            </a:pPr>
            <a:endParaRPr lang="pt-PT" dirty="0"/>
          </a:p>
          <a:p>
            <a:r>
              <a:rPr lang="en-GB" dirty="0"/>
              <a:t>Within R: </a:t>
            </a:r>
            <a:r>
              <a:rPr lang="en-GB" dirty="0">
                <a:solidFill>
                  <a:srgbClr val="FF0000"/>
                </a:solidFill>
              </a:rPr>
              <a:t>01_CroppingEnvVariables.R</a:t>
            </a:r>
          </a:p>
          <a:p>
            <a:pPr marL="704850" lvl="1" indent="-342900">
              <a:buFont typeface="+mj-lt"/>
              <a:buAutoNum type="arabicPeriod"/>
            </a:pPr>
            <a:r>
              <a:rPr lang="en-GB" dirty="0"/>
              <a:t>Fetching the environmental variables</a:t>
            </a:r>
          </a:p>
          <a:p>
            <a:pPr marL="704850" lvl="1" indent="-342900">
              <a:buFont typeface="+mj-lt"/>
              <a:buAutoNum type="arabicPeriod"/>
            </a:pPr>
            <a:r>
              <a:rPr lang="en-GB" dirty="0"/>
              <a:t>Cropping to study area </a:t>
            </a:r>
          </a:p>
          <a:p>
            <a:pPr marL="704850" lvl="1" indent="-342900">
              <a:buFont typeface="+mj-lt"/>
              <a:buAutoNum type="arabicPeriod"/>
            </a:pPr>
            <a:r>
              <a:rPr lang="en-GB" dirty="0"/>
              <a:t>Exporting files in .</a:t>
            </a:r>
            <a:r>
              <a:rPr lang="en-GB" dirty="0" err="1"/>
              <a:t>asc</a:t>
            </a:r>
            <a:r>
              <a:rPr lang="en-GB" dirty="0"/>
              <a:t> format for MAXENT</a:t>
            </a:r>
          </a:p>
          <a:p>
            <a:pPr lvl="1"/>
            <a:endParaRPr lang="en-GB" dirty="0"/>
          </a:p>
          <a:p>
            <a:pPr>
              <a:buFont typeface="Arial" panose="020B0604020202020204" pitchFamily="34" charset="0"/>
              <a:buChar char="•"/>
            </a:pPr>
            <a:r>
              <a:rPr lang="en-GB" dirty="0"/>
              <a:t>When do the variables do not have to be cropped?</a:t>
            </a:r>
          </a:p>
          <a:p>
            <a:pPr lvl="1"/>
            <a:r>
              <a:rPr lang="en-GB" dirty="0"/>
              <a:t>When your species has a global distribution.. It becomes moot</a:t>
            </a:r>
          </a:p>
        </p:txBody>
      </p:sp>
      <p:sp>
        <p:nvSpPr>
          <p:cNvPr id="5" name="Espaço Reservado para Número de Slide 4">
            <a:extLst>
              <a:ext uri="{FF2B5EF4-FFF2-40B4-BE49-F238E27FC236}">
                <a16:creationId xmlns:a16="http://schemas.microsoft.com/office/drawing/2014/main" id="{7DA42FF2-BD0B-4961-A42E-E696DC3FCD00}"/>
              </a:ext>
            </a:extLst>
          </p:cNvPr>
          <p:cNvSpPr>
            <a:spLocks noGrp="1"/>
          </p:cNvSpPr>
          <p:nvPr>
            <p:ph type="sldNum" sz="quarter" idx="4"/>
          </p:nvPr>
        </p:nvSpPr>
        <p:spPr/>
        <p:txBody>
          <a:bodyPr/>
          <a:lstStyle/>
          <a:p>
            <a:fld id="{5EE7099E-8998-4851-915A-4F4831808297}" type="slidenum">
              <a:rPr lang="nl-NL" smtClean="0"/>
              <a:pPr/>
              <a:t>17</a:t>
            </a:fld>
            <a:endParaRPr lang="nl-NL"/>
          </a:p>
        </p:txBody>
      </p:sp>
      <p:pic>
        <p:nvPicPr>
          <p:cNvPr id="6" name="Imagem 5">
            <a:extLst>
              <a:ext uri="{FF2B5EF4-FFF2-40B4-BE49-F238E27FC236}">
                <a16:creationId xmlns:a16="http://schemas.microsoft.com/office/drawing/2014/main" id="{5C069D2B-EBF8-4817-9C5D-3D48A4F1393E}"/>
              </a:ext>
            </a:extLst>
          </p:cNvPr>
          <p:cNvPicPr>
            <a:picLocks noChangeAspect="1"/>
          </p:cNvPicPr>
          <p:nvPr/>
        </p:nvPicPr>
        <p:blipFill rotWithShape="1">
          <a:blip r:embed="rId2"/>
          <a:srcRect t="7116" r="48798" b="12514"/>
          <a:stretch/>
        </p:blipFill>
        <p:spPr>
          <a:xfrm>
            <a:off x="8043390" y="332656"/>
            <a:ext cx="3906188" cy="3249627"/>
          </a:xfrm>
          <a:prstGeom prst="rect">
            <a:avLst/>
          </a:prstGeom>
        </p:spPr>
      </p:pic>
      <p:pic>
        <p:nvPicPr>
          <p:cNvPr id="7" name="Imagem 6">
            <a:extLst>
              <a:ext uri="{FF2B5EF4-FFF2-40B4-BE49-F238E27FC236}">
                <a16:creationId xmlns:a16="http://schemas.microsoft.com/office/drawing/2014/main" id="{F97E496B-7B93-4FD4-ABB5-417D5EE40893}"/>
              </a:ext>
            </a:extLst>
          </p:cNvPr>
          <p:cNvPicPr>
            <a:picLocks noChangeAspect="1"/>
          </p:cNvPicPr>
          <p:nvPr/>
        </p:nvPicPr>
        <p:blipFill>
          <a:blip r:embed="rId3"/>
          <a:stretch>
            <a:fillRect/>
          </a:stretch>
        </p:blipFill>
        <p:spPr>
          <a:xfrm>
            <a:off x="7889090" y="4439738"/>
            <a:ext cx="4214789" cy="1797574"/>
          </a:xfrm>
          <a:prstGeom prst="rect">
            <a:avLst/>
          </a:prstGeom>
        </p:spPr>
      </p:pic>
      <p:sp>
        <p:nvSpPr>
          <p:cNvPr id="8" name="Seta: para Baixo 7">
            <a:extLst>
              <a:ext uri="{FF2B5EF4-FFF2-40B4-BE49-F238E27FC236}">
                <a16:creationId xmlns:a16="http://schemas.microsoft.com/office/drawing/2014/main" id="{CA09356E-2D19-465B-8DA7-AACEA958237F}"/>
              </a:ext>
            </a:extLst>
          </p:cNvPr>
          <p:cNvSpPr/>
          <p:nvPr/>
        </p:nvSpPr>
        <p:spPr>
          <a:xfrm>
            <a:off x="9555559" y="3473575"/>
            <a:ext cx="576064" cy="774945"/>
          </a:xfrm>
          <a:prstGeom prst="down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tângulo 8">
            <a:extLst>
              <a:ext uri="{FF2B5EF4-FFF2-40B4-BE49-F238E27FC236}">
                <a16:creationId xmlns:a16="http://schemas.microsoft.com/office/drawing/2014/main" id="{0639DA6B-75B9-4A4A-82AB-3A9098268404}"/>
              </a:ext>
            </a:extLst>
          </p:cNvPr>
          <p:cNvSpPr/>
          <p:nvPr/>
        </p:nvSpPr>
        <p:spPr>
          <a:xfrm>
            <a:off x="9730382" y="1567371"/>
            <a:ext cx="432048" cy="2093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49707545"/>
      </p:ext>
    </p:extLst>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4507C3-0240-42CD-9227-E1076BD7E632}"/>
              </a:ext>
            </a:extLst>
          </p:cNvPr>
          <p:cNvSpPr>
            <a:spLocks noGrp="1"/>
          </p:cNvSpPr>
          <p:nvPr>
            <p:ph type="title"/>
          </p:nvPr>
        </p:nvSpPr>
        <p:spPr/>
        <p:txBody>
          <a:bodyPr/>
          <a:lstStyle/>
          <a:p>
            <a:r>
              <a:rPr lang="pt-PT" dirty="0"/>
              <a:t>SDM Practical</a:t>
            </a:r>
            <a:endParaRPr lang="en-GB" dirty="0"/>
          </a:p>
        </p:txBody>
      </p:sp>
      <p:sp>
        <p:nvSpPr>
          <p:cNvPr id="3" name="Espaço Reservado para Texto Vertical 2">
            <a:extLst>
              <a:ext uri="{FF2B5EF4-FFF2-40B4-BE49-F238E27FC236}">
                <a16:creationId xmlns:a16="http://schemas.microsoft.com/office/drawing/2014/main" id="{02372D3F-DE28-4412-9992-526127034DAE}"/>
              </a:ext>
            </a:extLst>
          </p:cNvPr>
          <p:cNvSpPr>
            <a:spLocks noGrp="1"/>
          </p:cNvSpPr>
          <p:nvPr>
            <p:ph type="body" orient="vert" idx="1"/>
          </p:nvPr>
        </p:nvSpPr>
        <p:spPr>
          <a:xfrm>
            <a:off x="404663" y="1252836"/>
            <a:ext cx="6342584" cy="5200500"/>
          </a:xfrm>
        </p:spPr>
        <p:txBody>
          <a:bodyPr wrap="square">
            <a:normAutofit fontScale="85000" lnSpcReduction="20000"/>
          </a:bodyPr>
          <a:lstStyle/>
          <a:p>
            <a:pPr>
              <a:buFont typeface="Arial" panose="020B0604020202020204" pitchFamily="34" charset="0"/>
              <a:buChar char="•"/>
            </a:pPr>
            <a:r>
              <a:rPr lang="pt-PT" dirty="0"/>
              <a:t>Worldclim data</a:t>
            </a:r>
          </a:p>
          <a:p>
            <a:pPr lvl="1"/>
            <a:r>
              <a:rPr lang="pt-PT" dirty="0"/>
              <a:t>World Climate Research Programme (1980  - Present)</a:t>
            </a:r>
          </a:p>
          <a:p>
            <a:pPr lvl="1"/>
            <a:r>
              <a:rPr lang="en-GB" dirty="0"/>
              <a:t>Method: </a:t>
            </a:r>
            <a:r>
              <a:rPr lang="en-GB" dirty="0" err="1">
                <a:hlinkClick r:id="rId2"/>
              </a:rPr>
              <a:t>Hijmans</a:t>
            </a:r>
            <a:r>
              <a:rPr lang="en-GB" dirty="0">
                <a:hlinkClick r:id="rId2"/>
              </a:rPr>
              <a:t>, 2005</a:t>
            </a:r>
            <a:r>
              <a:rPr lang="en-GB" dirty="0"/>
              <a:t> (Also </a:t>
            </a:r>
            <a:r>
              <a:rPr lang="en-GB" dirty="0">
                <a:hlinkClick r:id="rId3"/>
              </a:rPr>
              <a:t>Raster package R</a:t>
            </a:r>
            <a:r>
              <a:rPr lang="en-GB" dirty="0"/>
              <a:t>)</a:t>
            </a:r>
          </a:p>
          <a:p>
            <a:pPr lvl="1"/>
            <a:endParaRPr lang="en-GB" dirty="0"/>
          </a:p>
          <a:p>
            <a:pPr>
              <a:buFont typeface="Arial" panose="020B0604020202020204" pitchFamily="34" charset="0"/>
              <a:buChar char="•"/>
            </a:pPr>
            <a:r>
              <a:rPr lang="en-GB" dirty="0"/>
              <a:t>Provides historical data (present)</a:t>
            </a:r>
          </a:p>
          <a:p>
            <a:pPr lvl="1"/>
            <a:r>
              <a:rPr lang="en-GB" dirty="0"/>
              <a:t>1970 ~ 2000</a:t>
            </a:r>
          </a:p>
          <a:p>
            <a:pPr lvl="1"/>
            <a:r>
              <a:rPr lang="en-GB" dirty="0"/>
              <a:t>Represents the “recent trend” in climate</a:t>
            </a:r>
          </a:p>
          <a:p>
            <a:pPr lvl="1"/>
            <a:endParaRPr lang="en-GB" dirty="0"/>
          </a:p>
          <a:p>
            <a:pPr>
              <a:buFont typeface="Arial" panose="020B0604020202020204" pitchFamily="34" charset="0"/>
              <a:buChar char="•"/>
            </a:pPr>
            <a:r>
              <a:rPr lang="en-GB" dirty="0"/>
              <a:t>Shared Socio-economic pathways (</a:t>
            </a:r>
            <a:r>
              <a:rPr lang="en-GB" dirty="0" err="1">
                <a:hlinkClick r:id="rId4"/>
              </a:rPr>
              <a:t>Riahi</a:t>
            </a:r>
            <a:r>
              <a:rPr lang="en-GB" dirty="0">
                <a:hlinkClick r:id="rId4"/>
              </a:rPr>
              <a:t>, 2016</a:t>
            </a:r>
            <a:r>
              <a:rPr lang="en-GB" dirty="0"/>
              <a:t>)</a:t>
            </a:r>
          </a:p>
          <a:p>
            <a:pPr lvl="1"/>
            <a:r>
              <a:rPr lang="en-GB" dirty="0"/>
              <a:t>Represent different future scenarios regarding CO2 emissions</a:t>
            </a:r>
          </a:p>
          <a:p>
            <a:pPr lvl="1"/>
            <a:endParaRPr lang="en-GB" dirty="0"/>
          </a:p>
          <a:p>
            <a:pPr>
              <a:buFont typeface="Arial" panose="020B0604020202020204" pitchFamily="34" charset="0"/>
              <a:buChar char="•"/>
            </a:pPr>
            <a:r>
              <a:rPr lang="en-GB" dirty="0"/>
              <a:t>Available scenarios:</a:t>
            </a:r>
          </a:p>
          <a:p>
            <a:pPr lvl="1"/>
            <a:r>
              <a:rPr lang="en-GB" dirty="0"/>
              <a:t>SSP1:  Sustainability – “taking the green road”</a:t>
            </a:r>
          </a:p>
          <a:p>
            <a:pPr lvl="1"/>
            <a:r>
              <a:rPr lang="en-GB" dirty="0"/>
              <a:t>SSP2: “Middle of the road”</a:t>
            </a:r>
          </a:p>
          <a:p>
            <a:pPr lvl="1"/>
            <a:r>
              <a:rPr lang="en-GB" dirty="0">
                <a:solidFill>
                  <a:srgbClr val="FF0000"/>
                </a:solidFill>
              </a:rPr>
              <a:t>SSP3: Regional rivalry – “A rocky road”</a:t>
            </a:r>
          </a:p>
          <a:p>
            <a:pPr lvl="1"/>
            <a:r>
              <a:rPr lang="en-GB" dirty="0"/>
              <a:t>SSP5: Fossil-</a:t>
            </a:r>
            <a:r>
              <a:rPr lang="en-GB" dirty="0" err="1"/>
              <a:t>fueled</a:t>
            </a:r>
            <a:r>
              <a:rPr lang="en-GB" dirty="0"/>
              <a:t> Development – “Taking the highway”</a:t>
            </a:r>
          </a:p>
        </p:txBody>
      </p:sp>
      <p:sp>
        <p:nvSpPr>
          <p:cNvPr id="5" name="Espaço Reservado para Número de Slide 4">
            <a:extLst>
              <a:ext uri="{FF2B5EF4-FFF2-40B4-BE49-F238E27FC236}">
                <a16:creationId xmlns:a16="http://schemas.microsoft.com/office/drawing/2014/main" id="{79F56A91-D78A-46D7-9E73-A97C32C77177}"/>
              </a:ext>
            </a:extLst>
          </p:cNvPr>
          <p:cNvSpPr>
            <a:spLocks noGrp="1"/>
          </p:cNvSpPr>
          <p:nvPr>
            <p:ph type="sldNum" sz="quarter" idx="4"/>
          </p:nvPr>
        </p:nvSpPr>
        <p:spPr/>
        <p:txBody>
          <a:bodyPr/>
          <a:lstStyle/>
          <a:p>
            <a:fld id="{5EE7099E-8998-4851-915A-4F4831808297}" type="slidenum">
              <a:rPr lang="nl-NL" smtClean="0"/>
              <a:pPr/>
              <a:t>18</a:t>
            </a:fld>
            <a:endParaRPr lang="nl-NL"/>
          </a:p>
        </p:txBody>
      </p:sp>
      <p:pic>
        <p:nvPicPr>
          <p:cNvPr id="7" name="Imagem 6">
            <a:extLst>
              <a:ext uri="{FF2B5EF4-FFF2-40B4-BE49-F238E27FC236}">
                <a16:creationId xmlns:a16="http://schemas.microsoft.com/office/drawing/2014/main" id="{292ED5A2-AD02-4E25-8C5F-0206DCD47106}"/>
              </a:ext>
            </a:extLst>
          </p:cNvPr>
          <p:cNvPicPr>
            <a:picLocks noChangeAspect="1"/>
          </p:cNvPicPr>
          <p:nvPr/>
        </p:nvPicPr>
        <p:blipFill>
          <a:blip r:embed="rId5"/>
          <a:stretch>
            <a:fillRect/>
          </a:stretch>
        </p:blipFill>
        <p:spPr>
          <a:xfrm>
            <a:off x="7249195" y="977156"/>
            <a:ext cx="3942685" cy="1512168"/>
          </a:xfrm>
          <a:prstGeom prst="rect">
            <a:avLst/>
          </a:prstGeom>
        </p:spPr>
      </p:pic>
      <p:pic>
        <p:nvPicPr>
          <p:cNvPr id="8" name="Imagem 7">
            <a:extLst>
              <a:ext uri="{FF2B5EF4-FFF2-40B4-BE49-F238E27FC236}">
                <a16:creationId xmlns:a16="http://schemas.microsoft.com/office/drawing/2014/main" id="{88910D9A-0A04-4DF6-91C4-B4910CD9266B}"/>
              </a:ext>
            </a:extLst>
          </p:cNvPr>
          <p:cNvPicPr>
            <a:picLocks noChangeAspect="1"/>
          </p:cNvPicPr>
          <p:nvPr/>
        </p:nvPicPr>
        <p:blipFill>
          <a:blip r:embed="rId6"/>
          <a:stretch>
            <a:fillRect/>
          </a:stretch>
        </p:blipFill>
        <p:spPr>
          <a:xfrm>
            <a:off x="7249195" y="3304761"/>
            <a:ext cx="3868569" cy="2694451"/>
          </a:xfrm>
          <a:prstGeom prst="rect">
            <a:avLst/>
          </a:prstGeom>
        </p:spPr>
      </p:pic>
      <p:sp>
        <p:nvSpPr>
          <p:cNvPr id="9" name="Espaço Reservado para Texto Vertical 2">
            <a:extLst>
              <a:ext uri="{FF2B5EF4-FFF2-40B4-BE49-F238E27FC236}">
                <a16:creationId xmlns:a16="http://schemas.microsoft.com/office/drawing/2014/main" id="{A255F501-E4C8-4B99-AADE-9BC8EA765B4C}"/>
              </a:ext>
            </a:extLst>
          </p:cNvPr>
          <p:cNvSpPr txBox="1">
            <a:spLocks/>
          </p:cNvSpPr>
          <p:nvPr/>
        </p:nvSpPr>
        <p:spPr>
          <a:xfrm>
            <a:off x="8475439" y="5989273"/>
            <a:ext cx="1728192" cy="365125"/>
          </a:xfrm>
          <a:prstGeom prst="rect">
            <a:avLst/>
          </a:prstGeom>
          <a:noFill/>
        </p:spPr>
        <p:txBody>
          <a:bodyPr vert="horz" wrap="square" lIns="0" tIns="0" rIns="0" bIns="0" rtlCol="0">
            <a:normAutofit/>
          </a:bodyPr>
          <a:lstStyle>
            <a:lvl1pPr marL="361950" indent="-361950" algn="l" defTabSz="914400" rtl="0" eaLnBrk="1" latinLnBrk="0" hangingPunct="1">
              <a:lnSpc>
                <a:spcPct val="90000"/>
              </a:lnSpc>
              <a:spcBef>
                <a:spcPts val="800"/>
              </a:spcBef>
              <a:spcAft>
                <a:spcPts val="800"/>
              </a:spcAft>
              <a:buClr>
                <a:schemeClr val="bg2"/>
              </a:buClr>
              <a:buFont typeface="+mj-lt"/>
              <a:buAutoNum type="arabicPeriod"/>
              <a:defRPr sz="2400" kern="1200">
                <a:solidFill>
                  <a:schemeClr val="bg2"/>
                </a:solidFill>
                <a:latin typeface="+mn-lt"/>
                <a:ea typeface="+mn-ea"/>
                <a:cs typeface="+mn-cs"/>
              </a:defRPr>
            </a:lvl1pPr>
            <a:lvl2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accent1"/>
                </a:solidFill>
                <a:latin typeface="+mn-lt"/>
                <a:ea typeface="+mn-ea"/>
                <a:cs typeface="+mn-cs"/>
              </a:defRPr>
            </a:lvl5pPr>
            <a:lvl6pPr marL="361950" indent="-361950" algn="l" defTabSz="914400" rtl="0" eaLnBrk="1" latinLnBrk="0" hangingPunct="1">
              <a:lnSpc>
                <a:spcPct val="90000"/>
              </a:lnSpc>
              <a:spcBef>
                <a:spcPts val="800"/>
              </a:spcBef>
              <a:spcAft>
                <a:spcPts val="800"/>
              </a:spcAft>
              <a:buClr>
                <a:schemeClr val="bg2"/>
              </a:buClr>
              <a:buFont typeface="+mj-lt"/>
              <a:buAutoNum type="arabicPeriod"/>
              <a:tabLst/>
              <a:defRPr sz="2400" kern="1200">
                <a:solidFill>
                  <a:schemeClr val="bg2"/>
                </a:solidFill>
                <a:latin typeface="+mn-lt"/>
                <a:ea typeface="+mn-ea"/>
                <a:cs typeface="+mn-cs"/>
              </a:defRPr>
            </a:lvl6pPr>
            <a:lvl7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marL="0" indent="0">
              <a:buNone/>
            </a:pPr>
            <a:r>
              <a:rPr lang="pt-PT" dirty="0">
                <a:hlinkClick r:id="rId7"/>
              </a:rPr>
              <a:t>Carbon brief</a:t>
            </a:r>
            <a:endParaRPr lang="en-GB" dirty="0"/>
          </a:p>
        </p:txBody>
      </p:sp>
      <p:sp>
        <p:nvSpPr>
          <p:cNvPr id="12" name="Espaço Reservado para Texto Vertical 2">
            <a:extLst>
              <a:ext uri="{FF2B5EF4-FFF2-40B4-BE49-F238E27FC236}">
                <a16:creationId xmlns:a16="http://schemas.microsoft.com/office/drawing/2014/main" id="{DD4197B6-BD8E-4978-A60D-B67C912321F7}"/>
              </a:ext>
            </a:extLst>
          </p:cNvPr>
          <p:cNvSpPr txBox="1">
            <a:spLocks/>
          </p:cNvSpPr>
          <p:nvPr/>
        </p:nvSpPr>
        <p:spPr>
          <a:xfrm>
            <a:off x="8547447" y="2664011"/>
            <a:ext cx="1728192" cy="365125"/>
          </a:xfrm>
          <a:prstGeom prst="rect">
            <a:avLst/>
          </a:prstGeom>
          <a:noFill/>
        </p:spPr>
        <p:txBody>
          <a:bodyPr vert="horz" wrap="square" lIns="0" tIns="0" rIns="0" bIns="0" rtlCol="0">
            <a:normAutofit/>
          </a:bodyPr>
          <a:lstStyle>
            <a:lvl1pPr marL="361950" indent="-361950" algn="l" defTabSz="914400" rtl="0" eaLnBrk="1" latinLnBrk="0" hangingPunct="1">
              <a:lnSpc>
                <a:spcPct val="90000"/>
              </a:lnSpc>
              <a:spcBef>
                <a:spcPts val="800"/>
              </a:spcBef>
              <a:spcAft>
                <a:spcPts val="800"/>
              </a:spcAft>
              <a:buClr>
                <a:schemeClr val="bg2"/>
              </a:buClr>
              <a:buFont typeface="+mj-lt"/>
              <a:buAutoNum type="arabicPeriod"/>
              <a:defRPr sz="2400" kern="1200">
                <a:solidFill>
                  <a:schemeClr val="bg2"/>
                </a:solidFill>
                <a:latin typeface="+mn-lt"/>
                <a:ea typeface="+mn-ea"/>
                <a:cs typeface="+mn-cs"/>
              </a:defRPr>
            </a:lvl1pPr>
            <a:lvl2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accent1"/>
                </a:solidFill>
                <a:latin typeface="+mn-lt"/>
                <a:ea typeface="+mn-ea"/>
                <a:cs typeface="+mn-cs"/>
              </a:defRPr>
            </a:lvl5pPr>
            <a:lvl6pPr marL="361950" indent="-361950" algn="l" defTabSz="914400" rtl="0" eaLnBrk="1" latinLnBrk="0" hangingPunct="1">
              <a:lnSpc>
                <a:spcPct val="90000"/>
              </a:lnSpc>
              <a:spcBef>
                <a:spcPts val="800"/>
              </a:spcBef>
              <a:spcAft>
                <a:spcPts val="800"/>
              </a:spcAft>
              <a:buClr>
                <a:schemeClr val="bg2"/>
              </a:buClr>
              <a:buFont typeface="+mj-lt"/>
              <a:buAutoNum type="arabicPeriod"/>
              <a:tabLst/>
              <a:defRPr sz="2400" kern="1200">
                <a:solidFill>
                  <a:schemeClr val="bg2"/>
                </a:solidFill>
                <a:latin typeface="+mn-lt"/>
                <a:ea typeface="+mn-ea"/>
                <a:cs typeface="+mn-cs"/>
              </a:defRPr>
            </a:lvl6pPr>
            <a:lvl7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marL="0" indent="0">
              <a:buNone/>
            </a:pPr>
            <a:r>
              <a:rPr lang="pt-PT" dirty="0">
                <a:hlinkClick r:id="rId8"/>
              </a:rPr>
              <a:t>Worldclim</a:t>
            </a:r>
            <a:endParaRPr lang="en-GB" dirty="0"/>
          </a:p>
        </p:txBody>
      </p:sp>
    </p:spTree>
    <p:extLst>
      <p:ext uri="{BB962C8B-B14F-4D97-AF65-F5344CB8AC3E}">
        <p14:creationId xmlns:p14="http://schemas.microsoft.com/office/powerpoint/2010/main" val="3299225977"/>
      </p:ext>
    </p:extLst>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A315D0-9788-4B15-B97B-ADC115E875AD}"/>
              </a:ext>
            </a:extLst>
          </p:cNvPr>
          <p:cNvSpPr>
            <a:spLocks noGrp="1"/>
          </p:cNvSpPr>
          <p:nvPr>
            <p:ph type="title"/>
          </p:nvPr>
        </p:nvSpPr>
        <p:spPr/>
        <p:txBody>
          <a:bodyPr/>
          <a:lstStyle/>
          <a:p>
            <a:r>
              <a:rPr lang="pt-PT" dirty="0"/>
              <a:t>SDM Practical</a:t>
            </a:r>
            <a:endParaRPr lang="en-GB" dirty="0"/>
          </a:p>
        </p:txBody>
      </p:sp>
      <p:sp>
        <p:nvSpPr>
          <p:cNvPr id="3" name="Espaço Reservado para Texto Vertical 2">
            <a:extLst>
              <a:ext uri="{FF2B5EF4-FFF2-40B4-BE49-F238E27FC236}">
                <a16:creationId xmlns:a16="http://schemas.microsoft.com/office/drawing/2014/main" id="{A4A1AEE2-607A-4850-88A5-9664266F42E8}"/>
              </a:ext>
            </a:extLst>
          </p:cNvPr>
          <p:cNvSpPr>
            <a:spLocks noGrp="1"/>
          </p:cNvSpPr>
          <p:nvPr>
            <p:ph type="body" orient="vert" idx="1"/>
          </p:nvPr>
        </p:nvSpPr>
        <p:spPr>
          <a:xfrm>
            <a:off x="404663" y="1252836"/>
            <a:ext cx="5982842" cy="4795836"/>
          </a:xfrm>
        </p:spPr>
        <p:txBody>
          <a:bodyPr wrap="square"/>
          <a:lstStyle/>
          <a:p>
            <a:pPr>
              <a:buFont typeface="Arial" panose="020B0604020202020204" pitchFamily="34" charset="0"/>
              <a:buChar char="•"/>
            </a:pPr>
            <a:r>
              <a:rPr lang="pt-PT" dirty="0"/>
              <a:t>On historical data:</a:t>
            </a:r>
          </a:p>
          <a:p>
            <a:pPr lvl="1"/>
            <a:r>
              <a:rPr lang="pt-PT" dirty="0"/>
              <a:t>The 10, 5, 2.5 minutes and 30s represent spatial resolution</a:t>
            </a:r>
          </a:p>
          <a:p>
            <a:pPr lvl="1"/>
            <a:r>
              <a:rPr lang="pt-PT" dirty="0"/>
              <a:t>Minutes of degrees in DMS geographical coordinates format</a:t>
            </a:r>
          </a:p>
          <a:p>
            <a:pPr marL="361950" lvl="1" indent="0">
              <a:buNone/>
            </a:pPr>
            <a:endParaRPr lang="pt-PT" dirty="0"/>
          </a:p>
          <a:p>
            <a:pPr>
              <a:buFont typeface="Arial" panose="020B0604020202020204" pitchFamily="34" charset="0"/>
              <a:buChar char="•"/>
            </a:pPr>
            <a:r>
              <a:rPr lang="pt-PT" dirty="0">
                <a:solidFill>
                  <a:srgbClr val="FF0000"/>
                </a:solidFill>
              </a:rPr>
              <a:t>We will use:</a:t>
            </a:r>
          </a:p>
          <a:p>
            <a:pPr lvl="1"/>
            <a:r>
              <a:rPr lang="pt-PT" dirty="0">
                <a:solidFill>
                  <a:srgbClr val="FF0000"/>
                </a:solidFill>
              </a:rPr>
              <a:t>5 minutes resolution (~10km in the equator)</a:t>
            </a:r>
          </a:p>
          <a:p>
            <a:pPr lvl="1"/>
            <a:r>
              <a:rPr lang="pt-PT" dirty="0">
                <a:solidFill>
                  <a:srgbClr val="FF0000"/>
                </a:solidFill>
              </a:rPr>
              <a:t>Bioclimatic variables </a:t>
            </a:r>
          </a:p>
          <a:p>
            <a:pPr lvl="1"/>
            <a:endParaRPr lang="pt-PT" dirty="0"/>
          </a:p>
          <a:p>
            <a:pPr>
              <a:buFont typeface="Arial" panose="020B0604020202020204" pitchFamily="34" charset="0"/>
              <a:buChar char="•"/>
            </a:pPr>
            <a:r>
              <a:rPr lang="pt-PT" dirty="0"/>
              <a:t>Select the </a:t>
            </a:r>
            <a:r>
              <a:rPr lang="en-GB" dirty="0">
                <a:hlinkClick r:id="rId2"/>
              </a:rPr>
              <a:t>Bioclimatic</a:t>
            </a:r>
            <a:r>
              <a:rPr lang="en-GB" dirty="0"/>
              <a:t> variables</a:t>
            </a:r>
          </a:p>
          <a:p>
            <a:pPr lvl="1"/>
            <a:r>
              <a:rPr lang="en-GB" dirty="0"/>
              <a:t>Representative of seasonal trends that are somehow significant to the physiological constraints of species</a:t>
            </a:r>
          </a:p>
        </p:txBody>
      </p:sp>
      <p:sp>
        <p:nvSpPr>
          <p:cNvPr id="5" name="Espaço Reservado para Número de Slide 4">
            <a:extLst>
              <a:ext uri="{FF2B5EF4-FFF2-40B4-BE49-F238E27FC236}">
                <a16:creationId xmlns:a16="http://schemas.microsoft.com/office/drawing/2014/main" id="{07B6C2B5-47E2-4F45-9F99-8BC3525E402D}"/>
              </a:ext>
            </a:extLst>
          </p:cNvPr>
          <p:cNvSpPr>
            <a:spLocks noGrp="1"/>
          </p:cNvSpPr>
          <p:nvPr>
            <p:ph type="sldNum" sz="quarter" idx="4"/>
          </p:nvPr>
        </p:nvSpPr>
        <p:spPr/>
        <p:txBody>
          <a:bodyPr/>
          <a:lstStyle/>
          <a:p>
            <a:fld id="{5EE7099E-8998-4851-915A-4F4831808297}" type="slidenum">
              <a:rPr lang="nl-NL" smtClean="0"/>
              <a:pPr/>
              <a:t>19</a:t>
            </a:fld>
            <a:endParaRPr lang="nl-NL"/>
          </a:p>
        </p:txBody>
      </p:sp>
      <p:pic>
        <p:nvPicPr>
          <p:cNvPr id="6" name="Imagem 5">
            <a:extLst>
              <a:ext uri="{FF2B5EF4-FFF2-40B4-BE49-F238E27FC236}">
                <a16:creationId xmlns:a16="http://schemas.microsoft.com/office/drawing/2014/main" id="{FA1C453E-21FC-4AB2-B221-16A066B15C4D}"/>
              </a:ext>
            </a:extLst>
          </p:cNvPr>
          <p:cNvPicPr>
            <a:picLocks noChangeAspect="1"/>
          </p:cNvPicPr>
          <p:nvPr/>
        </p:nvPicPr>
        <p:blipFill>
          <a:blip r:embed="rId3"/>
          <a:stretch>
            <a:fillRect/>
          </a:stretch>
        </p:blipFill>
        <p:spPr>
          <a:xfrm>
            <a:off x="6387505" y="1236136"/>
            <a:ext cx="5634187" cy="4812535"/>
          </a:xfrm>
          <a:prstGeom prst="rect">
            <a:avLst/>
          </a:prstGeom>
        </p:spPr>
      </p:pic>
      <p:sp>
        <p:nvSpPr>
          <p:cNvPr id="8" name="Retângulo 7">
            <a:extLst>
              <a:ext uri="{FF2B5EF4-FFF2-40B4-BE49-F238E27FC236}">
                <a16:creationId xmlns:a16="http://schemas.microsoft.com/office/drawing/2014/main" id="{1FD30BD8-EDBB-405E-A284-1ACC31EE87D3}"/>
              </a:ext>
            </a:extLst>
          </p:cNvPr>
          <p:cNvSpPr/>
          <p:nvPr/>
        </p:nvSpPr>
        <p:spPr>
          <a:xfrm>
            <a:off x="8619455" y="4221088"/>
            <a:ext cx="792088" cy="6480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ED6D43EA-FF51-4B7D-9334-AFC76EF798F7}"/>
                  </a:ext>
                </a:extLst>
              </p:cNvPr>
              <p:cNvSpPr txBox="1"/>
              <p:nvPr/>
            </p:nvSpPr>
            <p:spPr>
              <a:xfrm>
                <a:off x="5235079" y="239365"/>
                <a:ext cx="6963271" cy="974389"/>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sSub>
                        <m:sSubPr>
                          <m:ctrlPr>
                            <a:rPr lang="pt-PT" b="0" i="1" noProof="0" smtClean="0">
                              <a:solidFill>
                                <a:schemeClr val="bg2"/>
                              </a:solidFill>
                              <a:latin typeface="Cambria Math" panose="02040503050406030204" pitchFamily="18" charset="0"/>
                            </a:rPr>
                          </m:ctrlPr>
                        </m:sSubPr>
                        <m:e>
                          <m:r>
                            <a:rPr lang="pt-PT" b="0" i="1" noProof="0" smtClean="0">
                              <a:solidFill>
                                <a:schemeClr val="bg2"/>
                              </a:solidFill>
                              <a:latin typeface="Cambria Math" panose="02040503050406030204" pitchFamily="18" charset="0"/>
                            </a:rPr>
                            <m:t>𝑆𝑖𝑑𝑒𝐿𝑒𝑛𝑔𝑡h</m:t>
                          </m:r>
                        </m:e>
                        <m:sub>
                          <m:r>
                            <a:rPr lang="pt-PT" b="0" i="1" noProof="0" smtClean="0">
                              <a:solidFill>
                                <a:schemeClr val="bg2"/>
                              </a:solidFill>
                              <a:latin typeface="Cambria Math" panose="02040503050406030204" pitchFamily="18" charset="0"/>
                            </a:rPr>
                            <m:t>𝑚𝑒𝑡𝑒𝑟𝑠</m:t>
                          </m:r>
                        </m:sub>
                      </m:sSub>
                      <m:r>
                        <a:rPr lang="pt-PT" i="1">
                          <a:solidFill>
                            <a:schemeClr val="bg2"/>
                          </a:solidFill>
                          <a:latin typeface="Cambria Math" panose="02040503050406030204" pitchFamily="18" charset="0"/>
                          <a:ea typeface="Cambria Math" panose="02040503050406030204" pitchFamily="18" charset="0"/>
                        </a:rPr>
                        <m:t>≈</m:t>
                      </m:r>
                      <m:d>
                        <m:dPr>
                          <m:ctrlPr>
                            <a:rPr lang="pt-PT" i="1" smtClean="0">
                              <a:solidFill>
                                <a:schemeClr val="bg2"/>
                              </a:solidFill>
                              <a:latin typeface="Cambria Math" panose="02040503050406030204" pitchFamily="18" charset="0"/>
                              <a:ea typeface="Cambria Math" panose="02040503050406030204" pitchFamily="18" charset="0"/>
                            </a:rPr>
                          </m:ctrlPr>
                        </m:dPr>
                        <m:e>
                          <m:sSub>
                            <m:sSubPr>
                              <m:ctrlPr>
                                <a:rPr lang="pt-PT" b="0" i="1" smtClean="0">
                                  <a:solidFill>
                                    <a:schemeClr val="bg2"/>
                                  </a:solidFill>
                                  <a:latin typeface="Cambria Math" panose="02040503050406030204" pitchFamily="18" charset="0"/>
                                  <a:ea typeface="Cambria Math" panose="02040503050406030204" pitchFamily="18" charset="0"/>
                                </a:rPr>
                              </m:ctrlPr>
                            </m:sSubPr>
                            <m:e>
                              <m:r>
                                <a:rPr lang="pt-PT" b="0" i="1" smtClean="0">
                                  <a:solidFill>
                                    <a:schemeClr val="bg2"/>
                                  </a:solidFill>
                                  <a:latin typeface="Cambria Math" panose="02040503050406030204" pitchFamily="18" charset="0"/>
                                  <a:ea typeface="Cambria Math" panose="02040503050406030204" pitchFamily="18" charset="0"/>
                                </a:rPr>
                                <m:t>𝑊𝑐𝑙𝑖𝑚𝑅𝑒𝑠</m:t>
                              </m:r>
                            </m:e>
                            <m:sub>
                              <m:r>
                                <a:rPr lang="pt-PT" b="0" i="1" smtClean="0">
                                  <a:solidFill>
                                    <a:schemeClr val="bg2"/>
                                  </a:solidFill>
                                  <a:latin typeface="Cambria Math" panose="02040503050406030204" pitchFamily="18" charset="0"/>
                                  <a:ea typeface="Cambria Math" panose="02040503050406030204" pitchFamily="18" charset="0"/>
                                </a:rPr>
                                <m:t>𝑠𝑒𝑐𝑜𝑛𝑑𝑠</m:t>
                              </m:r>
                            </m:sub>
                          </m:sSub>
                          <m:r>
                            <a:rPr lang="pt-PT" b="0" i="1" smtClean="0">
                              <a:solidFill>
                                <a:schemeClr val="bg2"/>
                              </a:solidFill>
                              <a:latin typeface="Cambria Math" panose="02040503050406030204" pitchFamily="18" charset="0"/>
                              <a:ea typeface="Cambria Math" panose="02040503050406030204" pitchFamily="18" charset="0"/>
                            </a:rPr>
                            <m:t>∙</m:t>
                          </m:r>
                          <m:f>
                            <m:fPr>
                              <m:ctrlPr>
                                <a:rPr lang="pt-PT" b="0" i="1" smtClean="0">
                                  <a:solidFill>
                                    <a:schemeClr val="bg2"/>
                                  </a:solidFill>
                                  <a:latin typeface="Cambria Math" panose="02040503050406030204" pitchFamily="18" charset="0"/>
                                  <a:ea typeface="Cambria Math" panose="02040503050406030204" pitchFamily="18" charset="0"/>
                                </a:rPr>
                              </m:ctrlPr>
                            </m:fPr>
                            <m:num>
                              <m:sSub>
                                <m:sSubPr>
                                  <m:ctrlPr>
                                    <a:rPr lang="pt-PT" b="0" i="1" smtClean="0">
                                      <a:solidFill>
                                        <a:schemeClr val="bg2"/>
                                      </a:solidFill>
                                      <a:latin typeface="Cambria Math" panose="02040503050406030204" pitchFamily="18" charset="0"/>
                                      <a:ea typeface="Cambria Math" panose="02040503050406030204" pitchFamily="18" charset="0"/>
                                    </a:rPr>
                                  </m:ctrlPr>
                                </m:sSubPr>
                                <m:e>
                                  <m:r>
                                    <a:rPr lang="pt-PT" b="0" i="1" smtClean="0">
                                      <a:solidFill>
                                        <a:schemeClr val="bg2"/>
                                      </a:solidFill>
                                      <a:latin typeface="Cambria Math" panose="02040503050406030204" pitchFamily="18" charset="0"/>
                                      <a:ea typeface="Cambria Math" panose="02040503050406030204" pitchFamily="18" charset="0"/>
                                    </a:rPr>
                                    <m:t>𝐸𝑞𝑢𝑎𝑡𝑜𝑟𝐸𝑎𝑟𝑡h𝑅𝑎𝑑𝑖𝑢𝑠</m:t>
                                  </m:r>
                                </m:e>
                                <m:sub>
                                  <m:r>
                                    <a:rPr lang="pt-PT" b="0" i="1" smtClean="0">
                                      <a:solidFill>
                                        <a:schemeClr val="bg2"/>
                                      </a:solidFill>
                                      <a:latin typeface="Cambria Math" panose="02040503050406030204" pitchFamily="18" charset="0"/>
                                      <a:ea typeface="Cambria Math" panose="02040503050406030204" pitchFamily="18" charset="0"/>
                                    </a:rPr>
                                    <m:t>𝑚𝑒𝑡𝑒𝑟𝑠</m:t>
                                  </m:r>
                                </m:sub>
                              </m:sSub>
                            </m:num>
                            <m:den>
                              <m:r>
                                <a:rPr lang="pt-PT" b="0" i="1" smtClean="0">
                                  <a:solidFill>
                                    <a:schemeClr val="bg2"/>
                                  </a:solidFill>
                                  <a:latin typeface="Cambria Math" panose="02040503050406030204" pitchFamily="18" charset="0"/>
                                  <a:ea typeface="Cambria Math" panose="02040503050406030204" pitchFamily="18" charset="0"/>
                                </a:rPr>
                                <m:t>360°</m:t>
                              </m:r>
                            </m:den>
                          </m:f>
                        </m:e>
                      </m:d>
                    </m:oMath>
                  </m:oMathPara>
                </a14:m>
                <a:endParaRPr lang="en-GB" noProof="0" dirty="0" err="1">
                  <a:solidFill>
                    <a:schemeClr val="bg2"/>
                  </a:solidFill>
                </a:endParaRPr>
              </a:p>
            </p:txBody>
          </p:sp>
        </mc:Choice>
        <mc:Fallback xmlns="">
          <p:sp>
            <p:nvSpPr>
              <p:cNvPr id="10" name="CaixaDeTexto 9">
                <a:extLst>
                  <a:ext uri="{FF2B5EF4-FFF2-40B4-BE49-F238E27FC236}">
                    <a16:creationId xmlns:a16="http://schemas.microsoft.com/office/drawing/2014/main" id="{ED6D43EA-FF51-4B7D-9334-AFC76EF798F7}"/>
                  </a:ext>
                </a:extLst>
              </p:cNvPr>
              <p:cNvSpPr txBox="1">
                <a:spLocks noRot="1" noChangeAspect="1" noMove="1" noResize="1" noEditPoints="1" noAdjustHandles="1" noChangeArrowheads="1" noChangeShapeType="1" noTextEdit="1"/>
              </p:cNvSpPr>
              <p:nvPr/>
            </p:nvSpPr>
            <p:spPr>
              <a:xfrm>
                <a:off x="5235079" y="239365"/>
                <a:ext cx="6963271" cy="974389"/>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653831414"/>
      </p:ext>
    </p:extLst>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C27DF3-694B-4648-B342-E8A0E8544C0C}"/>
              </a:ext>
            </a:extLst>
          </p:cNvPr>
          <p:cNvSpPr>
            <a:spLocks noGrp="1"/>
          </p:cNvSpPr>
          <p:nvPr>
            <p:ph type="title"/>
          </p:nvPr>
        </p:nvSpPr>
        <p:spPr/>
        <p:txBody>
          <a:bodyPr/>
          <a:lstStyle/>
          <a:p>
            <a:r>
              <a:rPr lang="pt-PT" dirty="0"/>
              <a:t>SDM Practical </a:t>
            </a:r>
            <a:endParaRPr lang="en-GB" dirty="0"/>
          </a:p>
        </p:txBody>
      </p:sp>
      <p:sp>
        <p:nvSpPr>
          <p:cNvPr id="3" name="Espaço Reservado para Texto Vertical 2">
            <a:extLst>
              <a:ext uri="{FF2B5EF4-FFF2-40B4-BE49-F238E27FC236}">
                <a16:creationId xmlns:a16="http://schemas.microsoft.com/office/drawing/2014/main" id="{FDE19F83-A80E-4080-8858-03BD03EB7BEB}"/>
              </a:ext>
            </a:extLst>
          </p:cNvPr>
          <p:cNvSpPr>
            <a:spLocks noGrp="1"/>
          </p:cNvSpPr>
          <p:nvPr>
            <p:ph type="body" orient="vert" idx="1"/>
          </p:nvPr>
        </p:nvSpPr>
        <p:spPr>
          <a:xfrm>
            <a:off x="404662" y="1081893"/>
            <a:ext cx="11389023" cy="5200500"/>
          </a:xfrm>
        </p:spPr>
        <p:txBody>
          <a:bodyPr wrap="square">
            <a:normAutofit fontScale="70000" lnSpcReduction="20000"/>
          </a:bodyPr>
          <a:lstStyle/>
          <a:p>
            <a:pPr>
              <a:buFont typeface="Arial" panose="020B0604020202020204" pitchFamily="34" charset="0"/>
              <a:buChar char="•"/>
            </a:pPr>
            <a:r>
              <a:rPr lang="pt-PT" dirty="0"/>
              <a:t>How will it work:</a:t>
            </a:r>
          </a:p>
          <a:p>
            <a:pPr lvl="1"/>
            <a:r>
              <a:rPr lang="pt-PT" dirty="0"/>
              <a:t>Different rooms for each group to work together</a:t>
            </a:r>
          </a:p>
          <a:p>
            <a:pPr lvl="1"/>
            <a:r>
              <a:rPr lang="pt-PT" dirty="0"/>
              <a:t>Talk with each other, help each other -&gt; it’s not a competition</a:t>
            </a:r>
          </a:p>
          <a:p>
            <a:pPr lvl="1"/>
            <a:r>
              <a:rPr lang="pt-PT" dirty="0"/>
              <a:t>Teaching staff will come in to help during the practical – </a:t>
            </a:r>
            <a:r>
              <a:rPr lang="pt-PT" dirty="0">
                <a:solidFill>
                  <a:srgbClr val="FF0000"/>
                </a:solidFill>
              </a:rPr>
              <a:t>People with mac, let us know!</a:t>
            </a:r>
          </a:p>
          <a:p>
            <a:pPr marL="361950" lvl="1" indent="0">
              <a:buNone/>
            </a:pPr>
            <a:endParaRPr lang="en-GB" dirty="0"/>
          </a:p>
          <a:p>
            <a:pPr>
              <a:buFont typeface="Arial" panose="020B0604020202020204" pitchFamily="34" charset="0"/>
              <a:buChar char="•"/>
            </a:pPr>
            <a:r>
              <a:rPr lang="en-GB" dirty="0"/>
              <a:t>Possible Intermezzo’s:</a:t>
            </a:r>
          </a:p>
          <a:p>
            <a:pPr marL="523875" indent="-342900"/>
            <a:r>
              <a:rPr lang="en-GB" dirty="0"/>
              <a:t>Introducing the problem </a:t>
            </a:r>
          </a:p>
          <a:p>
            <a:pPr marL="704850" lvl="1" indent="-342900"/>
            <a:r>
              <a:rPr lang="en-GB" dirty="0"/>
              <a:t>And setting up your workspace (</a:t>
            </a:r>
            <a:r>
              <a:rPr lang="en-GB" dirty="0">
                <a:solidFill>
                  <a:srgbClr val="FF0000"/>
                </a:solidFill>
              </a:rPr>
              <a:t>NOW</a:t>
            </a:r>
            <a:r>
              <a:rPr lang="en-GB" dirty="0"/>
              <a:t>)</a:t>
            </a:r>
          </a:p>
          <a:p>
            <a:pPr marL="523875" indent="-342900"/>
            <a:r>
              <a:rPr lang="en-GB" dirty="0"/>
              <a:t>Setting up MAXENT and JAVA &amp; Quick data download guide (</a:t>
            </a:r>
            <a:r>
              <a:rPr lang="en-GB" dirty="0">
                <a:solidFill>
                  <a:srgbClr val="FF0000"/>
                </a:solidFill>
              </a:rPr>
              <a:t>Nuno - By group, if needed</a:t>
            </a:r>
            <a:r>
              <a:rPr lang="en-GB" dirty="0"/>
              <a:t>)</a:t>
            </a:r>
          </a:p>
          <a:p>
            <a:pPr marL="523875" indent="-342900"/>
            <a:r>
              <a:rPr lang="en-GB" dirty="0"/>
              <a:t>Downloading &amp; exploring occurrence data (</a:t>
            </a:r>
            <a:r>
              <a:rPr lang="en-GB" dirty="0">
                <a:solidFill>
                  <a:srgbClr val="FF0000"/>
                </a:solidFill>
              </a:rPr>
              <a:t>Nuno - by group, if needed</a:t>
            </a:r>
            <a:r>
              <a:rPr lang="en-GB" dirty="0"/>
              <a:t>)</a:t>
            </a:r>
          </a:p>
          <a:p>
            <a:pPr marL="523875" indent="-342900"/>
            <a:r>
              <a:rPr lang="en-GB" dirty="0"/>
              <a:t>Environmental data &amp; selecting your Environmental variables (</a:t>
            </a:r>
            <a:r>
              <a:rPr lang="en-GB" dirty="0">
                <a:solidFill>
                  <a:srgbClr val="FF0000"/>
                </a:solidFill>
              </a:rPr>
              <a:t>Nuno</a:t>
            </a:r>
            <a:r>
              <a:rPr lang="en-GB" dirty="0"/>
              <a:t>) </a:t>
            </a:r>
          </a:p>
          <a:p>
            <a:pPr marL="523875" indent="-342900"/>
            <a:r>
              <a:rPr lang="en-GB" dirty="0"/>
              <a:t>Starting up MAXENT (</a:t>
            </a:r>
            <a:r>
              <a:rPr lang="en-GB" dirty="0">
                <a:solidFill>
                  <a:srgbClr val="FF0000"/>
                </a:solidFill>
              </a:rPr>
              <a:t>Nuno</a:t>
            </a:r>
            <a:r>
              <a:rPr lang="en-GB" dirty="0"/>
              <a:t>)</a:t>
            </a:r>
          </a:p>
          <a:p>
            <a:pPr marL="523875" indent="-342900"/>
            <a:r>
              <a:rPr lang="en-GB" dirty="0"/>
              <a:t>Exploring MAXENT outputs (</a:t>
            </a:r>
            <a:r>
              <a:rPr lang="en-GB" dirty="0">
                <a:solidFill>
                  <a:srgbClr val="FF0000"/>
                </a:solidFill>
              </a:rPr>
              <a:t>Nuno</a:t>
            </a:r>
            <a:r>
              <a:rPr lang="en-GB" dirty="0"/>
              <a:t>)</a:t>
            </a:r>
          </a:p>
          <a:p>
            <a:pPr marL="523875" indent="-342900"/>
            <a:r>
              <a:rPr lang="en-GB" dirty="0"/>
              <a:t>Creating change maps in ArcGIS (</a:t>
            </a:r>
            <a:r>
              <a:rPr lang="en-GB" dirty="0">
                <a:solidFill>
                  <a:srgbClr val="FF0000"/>
                </a:solidFill>
              </a:rPr>
              <a:t>Maarten</a:t>
            </a:r>
            <a:r>
              <a:rPr lang="en-GB" dirty="0"/>
              <a:t>)</a:t>
            </a:r>
          </a:p>
          <a:p>
            <a:pPr marL="523875" indent="-342900"/>
            <a:r>
              <a:rPr lang="en-GB" dirty="0"/>
              <a:t>My outputs (</a:t>
            </a:r>
            <a:r>
              <a:rPr lang="en-GB" dirty="0">
                <a:solidFill>
                  <a:srgbClr val="FF0000"/>
                </a:solidFill>
              </a:rPr>
              <a:t>Nuno – if there is time</a:t>
            </a:r>
            <a:r>
              <a:rPr lang="en-GB" dirty="0">
                <a:solidFill>
                  <a:srgbClr val="001158"/>
                </a:solidFill>
              </a:rPr>
              <a:t>)</a:t>
            </a:r>
          </a:p>
        </p:txBody>
      </p:sp>
      <p:sp>
        <p:nvSpPr>
          <p:cNvPr id="5" name="Espaço Reservado para Número de Slide 4">
            <a:extLst>
              <a:ext uri="{FF2B5EF4-FFF2-40B4-BE49-F238E27FC236}">
                <a16:creationId xmlns:a16="http://schemas.microsoft.com/office/drawing/2014/main" id="{B72D33E7-DDB9-44AC-A629-0D5A87E536D8}"/>
              </a:ext>
            </a:extLst>
          </p:cNvPr>
          <p:cNvSpPr>
            <a:spLocks noGrp="1"/>
          </p:cNvSpPr>
          <p:nvPr>
            <p:ph type="sldNum" sz="quarter" idx="4"/>
          </p:nvPr>
        </p:nvSpPr>
        <p:spPr/>
        <p:txBody>
          <a:bodyPr/>
          <a:lstStyle/>
          <a:p>
            <a:fld id="{5EE7099E-8998-4851-915A-4F4831808297}" type="slidenum">
              <a:rPr lang="nl-NL" smtClean="0"/>
              <a:pPr/>
              <a:t>2</a:t>
            </a:fld>
            <a:endParaRPr lang="nl-NL"/>
          </a:p>
        </p:txBody>
      </p:sp>
      <p:pic>
        <p:nvPicPr>
          <p:cNvPr id="2050" name="Picture 2" descr="Google">
            <a:extLst>
              <a:ext uri="{FF2B5EF4-FFF2-40B4-BE49-F238E27FC236}">
                <a16:creationId xmlns:a16="http://schemas.microsoft.com/office/drawing/2014/main" id="{D290860F-23B0-40EB-9681-687495FA32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9571" y="1556792"/>
            <a:ext cx="3048000" cy="1066800"/>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D32D28B3-E3BD-4906-9BC7-99D504888B5F}"/>
              </a:ext>
            </a:extLst>
          </p:cNvPr>
          <p:cNvSpPr txBox="1"/>
          <p:nvPr/>
        </p:nvSpPr>
        <p:spPr>
          <a:xfrm>
            <a:off x="8403431" y="1064990"/>
            <a:ext cx="2376264" cy="720080"/>
          </a:xfrm>
          <a:prstGeom prst="rect">
            <a:avLst/>
          </a:prstGeom>
          <a:noFill/>
        </p:spPr>
        <p:txBody>
          <a:bodyPr wrap="none" lIns="108000" tIns="108000" rIns="108000" bIns="108000" rtlCol="0">
            <a:noAutofit/>
          </a:bodyPr>
          <a:lstStyle/>
          <a:p>
            <a:r>
              <a:rPr lang="pt-PT" dirty="0">
                <a:solidFill>
                  <a:schemeClr val="bg2"/>
                </a:solidFill>
              </a:rPr>
              <a:t>Don’t be afraid to</a:t>
            </a:r>
            <a:endParaRPr lang="en-GB" noProof="0" dirty="0" err="1">
              <a:solidFill>
                <a:schemeClr val="bg2"/>
              </a:solidFill>
            </a:endParaRPr>
          </a:p>
        </p:txBody>
      </p:sp>
    </p:spTree>
    <p:extLst>
      <p:ext uri="{BB962C8B-B14F-4D97-AF65-F5344CB8AC3E}">
        <p14:creationId xmlns:p14="http://schemas.microsoft.com/office/powerpoint/2010/main" val="3121538849"/>
      </p:ext>
    </p:extLst>
  </p:cSld>
  <p:clrMapOvr>
    <a:masterClrMapping/>
  </p:clrMapOvr>
  <p:transition spd="slow">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FCA173-8030-4F58-B0B9-0FDACD2324F5}"/>
              </a:ext>
            </a:extLst>
          </p:cNvPr>
          <p:cNvSpPr>
            <a:spLocks noGrp="1"/>
          </p:cNvSpPr>
          <p:nvPr>
            <p:ph type="title"/>
          </p:nvPr>
        </p:nvSpPr>
        <p:spPr/>
        <p:txBody>
          <a:bodyPr/>
          <a:lstStyle/>
          <a:p>
            <a:r>
              <a:rPr lang="pt-PT" dirty="0"/>
              <a:t>SDM Practical</a:t>
            </a:r>
            <a:endParaRPr lang="en-GB" dirty="0"/>
          </a:p>
        </p:txBody>
      </p:sp>
      <p:sp>
        <p:nvSpPr>
          <p:cNvPr id="3" name="Espaço Reservado para Texto Vertical 2">
            <a:extLst>
              <a:ext uri="{FF2B5EF4-FFF2-40B4-BE49-F238E27FC236}">
                <a16:creationId xmlns:a16="http://schemas.microsoft.com/office/drawing/2014/main" id="{BB6D6FDC-A2F6-4A4C-BD22-2947D8543317}"/>
              </a:ext>
            </a:extLst>
          </p:cNvPr>
          <p:cNvSpPr>
            <a:spLocks noGrp="1"/>
          </p:cNvSpPr>
          <p:nvPr>
            <p:ph type="body" orient="vert" idx="1"/>
          </p:nvPr>
        </p:nvSpPr>
        <p:spPr>
          <a:xfrm>
            <a:off x="404663" y="1252836"/>
            <a:ext cx="5694512" cy="4795836"/>
          </a:xfrm>
        </p:spPr>
        <p:txBody>
          <a:bodyPr wrap="square"/>
          <a:lstStyle/>
          <a:p>
            <a:pPr>
              <a:buFont typeface="Arial" panose="020B0604020202020204" pitchFamily="34" charset="0"/>
              <a:buChar char="•"/>
            </a:pPr>
            <a:r>
              <a:rPr lang="pt-PT" dirty="0"/>
              <a:t>19 different variables</a:t>
            </a:r>
          </a:p>
          <a:p>
            <a:pPr lvl="1"/>
            <a:r>
              <a:rPr lang="pt-PT" dirty="0"/>
              <a:t>Represent relevant ecophysiological quantities for temperature and precipitation</a:t>
            </a:r>
          </a:p>
          <a:p>
            <a:pPr>
              <a:buFont typeface="Arial" panose="020B0604020202020204" pitchFamily="34" charset="0"/>
              <a:buChar char="•"/>
            </a:pPr>
            <a:endParaRPr lang="pt-PT" dirty="0"/>
          </a:p>
          <a:p>
            <a:pPr>
              <a:buFont typeface="Arial" panose="020B0604020202020204" pitchFamily="34" charset="0"/>
              <a:buChar char="•"/>
            </a:pPr>
            <a:r>
              <a:rPr lang="en-GB" dirty="0"/>
              <a:t>Keep note of these variable names!</a:t>
            </a:r>
          </a:p>
          <a:p>
            <a:pPr>
              <a:buFont typeface="Arial" panose="020B0604020202020204" pitchFamily="34" charset="0"/>
              <a:buChar char="•"/>
            </a:pPr>
            <a:endParaRPr lang="pt-PT" dirty="0"/>
          </a:p>
          <a:p>
            <a:pPr>
              <a:buFont typeface="Arial" panose="020B0604020202020204" pitchFamily="34" charset="0"/>
              <a:buChar char="•"/>
            </a:pPr>
            <a:r>
              <a:rPr lang="pt-PT" dirty="0">
                <a:solidFill>
                  <a:srgbClr val="FF0000"/>
                </a:solidFill>
              </a:rPr>
              <a:t>You’ll have to select variables based on:</a:t>
            </a:r>
          </a:p>
          <a:p>
            <a:pPr lvl="1"/>
            <a:r>
              <a:rPr lang="pt-PT" dirty="0"/>
              <a:t>Ecological knowledge (first and foremost!)</a:t>
            </a:r>
          </a:p>
          <a:p>
            <a:pPr lvl="1"/>
            <a:r>
              <a:rPr lang="pt-PT" dirty="0"/>
              <a:t>Statistical tests</a:t>
            </a:r>
          </a:p>
          <a:p>
            <a:pPr>
              <a:buFont typeface="Arial" panose="020B0604020202020204" pitchFamily="34" charset="0"/>
              <a:buChar char="•"/>
            </a:pPr>
            <a:endParaRPr lang="en-GB" dirty="0"/>
          </a:p>
        </p:txBody>
      </p:sp>
      <p:sp>
        <p:nvSpPr>
          <p:cNvPr id="5" name="Espaço Reservado para Número de Slide 4">
            <a:extLst>
              <a:ext uri="{FF2B5EF4-FFF2-40B4-BE49-F238E27FC236}">
                <a16:creationId xmlns:a16="http://schemas.microsoft.com/office/drawing/2014/main" id="{1F87BF96-6BBC-4595-A5E1-9FC259E3A131}"/>
              </a:ext>
            </a:extLst>
          </p:cNvPr>
          <p:cNvSpPr>
            <a:spLocks noGrp="1"/>
          </p:cNvSpPr>
          <p:nvPr>
            <p:ph type="sldNum" sz="quarter" idx="4"/>
          </p:nvPr>
        </p:nvSpPr>
        <p:spPr/>
        <p:txBody>
          <a:bodyPr/>
          <a:lstStyle/>
          <a:p>
            <a:fld id="{5EE7099E-8998-4851-915A-4F4831808297}" type="slidenum">
              <a:rPr lang="nl-NL" smtClean="0"/>
              <a:pPr/>
              <a:t>20</a:t>
            </a:fld>
            <a:endParaRPr lang="nl-NL"/>
          </a:p>
        </p:txBody>
      </p:sp>
      <p:pic>
        <p:nvPicPr>
          <p:cNvPr id="8" name="Imagem 7">
            <a:extLst>
              <a:ext uri="{FF2B5EF4-FFF2-40B4-BE49-F238E27FC236}">
                <a16:creationId xmlns:a16="http://schemas.microsoft.com/office/drawing/2014/main" id="{E3C03FF2-9A11-4BE5-9A24-0FB6603FD698}"/>
              </a:ext>
            </a:extLst>
          </p:cNvPr>
          <p:cNvPicPr>
            <a:picLocks noChangeAspect="1"/>
          </p:cNvPicPr>
          <p:nvPr/>
        </p:nvPicPr>
        <p:blipFill rotWithShape="1">
          <a:blip r:embed="rId2"/>
          <a:srcRect r="11891"/>
          <a:stretch/>
        </p:blipFill>
        <p:spPr>
          <a:xfrm>
            <a:off x="6357239" y="681657"/>
            <a:ext cx="5694512" cy="5367015"/>
          </a:xfrm>
          <a:prstGeom prst="rect">
            <a:avLst/>
          </a:prstGeom>
        </p:spPr>
      </p:pic>
    </p:spTree>
    <p:extLst>
      <p:ext uri="{BB962C8B-B14F-4D97-AF65-F5344CB8AC3E}">
        <p14:creationId xmlns:p14="http://schemas.microsoft.com/office/powerpoint/2010/main" val="1132764999"/>
      </p:ext>
    </p:extLst>
  </p:cSld>
  <p:clrMapOvr>
    <a:masterClrMapping/>
  </p:clrMapOvr>
  <p:transition spd="slow">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047D61-80F8-4266-AEC5-026AE177DFD7}"/>
              </a:ext>
            </a:extLst>
          </p:cNvPr>
          <p:cNvSpPr>
            <a:spLocks noGrp="1"/>
          </p:cNvSpPr>
          <p:nvPr>
            <p:ph type="title"/>
          </p:nvPr>
        </p:nvSpPr>
        <p:spPr/>
        <p:txBody>
          <a:bodyPr/>
          <a:lstStyle/>
          <a:p>
            <a:r>
              <a:rPr lang="pt-PT" dirty="0"/>
              <a:t>SDM Practical</a:t>
            </a:r>
            <a:endParaRPr lang="en-GB" dirty="0"/>
          </a:p>
        </p:txBody>
      </p:sp>
      <p:sp>
        <p:nvSpPr>
          <p:cNvPr id="3" name="Espaço Reservado para Texto Vertical 2">
            <a:extLst>
              <a:ext uri="{FF2B5EF4-FFF2-40B4-BE49-F238E27FC236}">
                <a16:creationId xmlns:a16="http://schemas.microsoft.com/office/drawing/2014/main" id="{AB4A9BA7-8CAA-40B3-98AE-5401A483EF3F}"/>
              </a:ext>
            </a:extLst>
          </p:cNvPr>
          <p:cNvSpPr>
            <a:spLocks noGrp="1"/>
          </p:cNvSpPr>
          <p:nvPr>
            <p:ph type="body" orient="vert" idx="1"/>
          </p:nvPr>
        </p:nvSpPr>
        <p:spPr>
          <a:xfrm>
            <a:off x="404663" y="1252836"/>
            <a:ext cx="6604442" cy="5056484"/>
          </a:xfrm>
        </p:spPr>
        <p:txBody>
          <a:bodyPr wrap="square">
            <a:normAutofit fontScale="92500" lnSpcReduction="10000"/>
          </a:bodyPr>
          <a:lstStyle/>
          <a:p>
            <a:pPr>
              <a:buFont typeface="Arial" panose="020B0604020202020204" pitchFamily="34" charset="0"/>
              <a:buChar char="•"/>
            </a:pPr>
            <a:r>
              <a:rPr lang="pt-PT" dirty="0"/>
              <a:t>Future scenarios</a:t>
            </a:r>
          </a:p>
          <a:p>
            <a:pPr lvl="1"/>
            <a:r>
              <a:rPr lang="pt-PT" dirty="0"/>
              <a:t>On the tutorial we use: </a:t>
            </a:r>
            <a:r>
              <a:rPr lang="pt-PT" dirty="0">
                <a:solidFill>
                  <a:srgbClr val="FF0000"/>
                </a:solidFill>
              </a:rPr>
              <a:t>SSP3 Regional Rivalry - “rocky road”</a:t>
            </a:r>
          </a:p>
          <a:p>
            <a:pPr lvl="1"/>
            <a:endParaRPr lang="pt-PT" dirty="0"/>
          </a:p>
          <a:p>
            <a:pPr>
              <a:buFont typeface="Arial" panose="020B0604020202020204" pitchFamily="34" charset="0"/>
              <a:buChar char="•"/>
            </a:pPr>
            <a:r>
              <a:rPr lang="en-GB" dirty="0"/>
              <a:t>Global Circulation Model:</a:t>
            </a:r>
          </a:p>
          <a:p>
            <a:pPr lvl="1"/>
            <a:r>
              <a:rPr lang="en-GB" dirty="0"/>
              <a:t>Predictions generated </a:t>
            </a:r>
            <a:r>
              <a:rPr lang="en-GB" dirty="0" err="1"/>
              <a:t>fromomplex</a:t>
            </a:r>
            <a:r>
              <a:rPr lang="en-GB" dirty="0"/>
              <a:t> physical simulations of climate models </a:t>
            </a:r>
          </a:p>
          <a:p>
            <a:pPr lvl="1"/>
            <a:r>
              <a:rPr lang="en-GB" dirty="0"/>
              <a:t>We used </a:t>
            </a:r>
            <a:r>
              <a:rPr lang="en-GB" dirty="0">
                <a:hlinkClick r:id="rId2"/>
              </a:rPr>
              <a:t>IPSL-CMC6-LR</a:t>
            </a:r>
            <a:r>
              <a:rPr lang="en-GB" dirty="0"/>
              <a:t> – </a:t>
            </a:r>
            <a:r>
              <a:rPr lang="en-GB" dirty="0">
                <a:solidFill>
                  <a:srgbClr val="FF0000"/>
                </a:solidFill>
              </a:rPr>
              <a:t>use this GCM also</a:t>
            </a:r>
          </a:p>
          <a:p>
            <a:pPr lvl="1"/>
            <a:r>
              <a:rPr lang="en-GB" dirty="0">
                <a:solidFill>
                  <a:srgbClr val="FF0000"/>
                </a:solidFill>
              </a:rPr>
              <a:t>5 minute resolution!</a:t>
            </a:r>
          </a:p>
          <a:p>
            <a:pPr lvl="1"/>
            <a:endParaRPr lang="en-GB" dirty="0">
              <a:solidFill>
                <a:srgbClr val="FF0000"/>
              </a:solidFill>
            </a:endParaRPr>
          </a:p>
          <a:p>
            <a:pPr>
              <a:buFont typeface="Arial" panose="020B0604020202020204" pitchFamily="34" charset="0"/>
              <a:buChar char="•"/>
            </a:pPr>
            <a:r>
              <a:rPr lang="en-GB" dirty="0">
                <a:solidFill>
                  <a:srgbClr val="001158"/>
                </a:solidFill>
              </a:rPr>
              <a:t>Tutorial time interval: </a:t>
            </a:r>
            <a:r>
              <a:rPr lang="en-GB" dirty="0">
                <a:solidFill>
                  <a:srgbClr val="FF0000"/>
                </a:solidFill>
              </a:rPr>
              <a:t>2061-2080</a:t>
            </a:r>
          </a:p>
          <a:p>
            <a:pPr lvl="1"/>
            <a:r>
              <a:rPr lang="en-GB" dirty="0">
                <a:solidFill>
                  <a:srgbClr val="001158"/>
                </a:solidFill>
              </a:rPr>
              <a:t>~50 years from today.</a:t>
            </a:r>
          </a:p>
          <a:p>
            <a:pPr lvl="1"/>
            <a:endParaRPr lang="en-GB" dirty="0">
              <a:solidFill>
                <a:srgbClr val="FF0000"/>
              </a:solidFill>
            </a:endParaRPr>
          </a:p>
          <a:p>
            <a:pPr>
              <a:buFont typeface="Arial" panose="020B0604020202020204" pitchFamily="34" charset="0"/>
              <a:buChar char="•"/>
            </a:pPr>
            <a:r>
              <a:rPr lang="en-GB" dirty="0">
                <a:solidFill>
                  <a:srgbClr val="FF0000"/>
                </a:solidFill>
              </a:rPr>
              <a:t>Use at least this scenario </a:t>
            </a:r>
            <a:r>
              <a:rPr lang="en-GB" dirty="0">
                <a:solidFill>
                  <a:srgbClr val="001158"/>
                </a:solidFill>
              </a:rPr>
              <a:t>but you are free (and encouraged) to try more</a:t>
            </a:r>
          </a:p>
          <a:p>
            <a:pPr>
              <a:buFont typeface="Arial" panose="020B0604020202020204" pitchFamily="34" charset="0"/>
              <a:buChar char="•"/>
            </a:pPr>
            <a:endParaRPr lang="en-GB" dirty="0">
              <a:solidFill>
                <a:srgbClr val="001158"/>
              </a:solidFill>
            </a:endParaRPr>
          </a:p>
        </p:txBody>
      </p:sp>
      <p:sp>
        <p:nvSpPr>
          <p:cNvPr id="5" name="Espaço Reservado para Número de Slide 4">
            <a:extLst>
              <a:ext uri="{FF2B5EF4-FFF2-40B4-BE49-F238E27FC236}">
                <a16:creationId xmlns:a16="http://schemas.microsoft.com/office/drawing/2014/main" id="{8F2DF6BA-A83D-4795-BE2C-1EBDC0C23C65}"/>
              </a:ext>
            </a:extLst>
          </p:cNvPr>
          <p:cNvSpPr>
            <a:spLocks noGrp="1"/>
          </p:cNvSpPr>
          <p:nvPr>
            <p:ph type="sldNum" sz="quarter" idx="4"/>
          </p:nvPr>
        </p:nvSpPr>
        <p:spPr/>
        <p:txBody>
          <a:bodyPr/>
          <a:lstStyle/>
          <a:p>
            <a:fld id="{5EE7099E-8998-4851-915A-4F4831808297}" type="slidenum">
              <a:rPr lang="nl-NL" smtClean="0"/>
              <a:pPr/>
              <a:t>21</a:t>
            </a:fld>
            <a:endParaRPr lang="nl-NL"/>
          </a:p>
        </p:txBody>
      </p:sp>
      <p:pic>
        <p:nvPicPr>
          <p:cNvPr id="7" name="Imagem 6">
            <a:extLst>
              <a:ext uri="{FF2B5EF4-FFF2-40B4-BE49-F238E27FC236}">
                <a16:creationId xmlns:a16="http://schemas.microsoft.com/office/drawing/2014/main" id="{597685C1-9A55-45EF-96A9-4BF8E7EDEDFD}"/>
              </a:ext>
            </a:extLst>
          </p:cNvPr>
          <p:cNvPicPr>
            <a:picLocks noChangeAspect="1"/>
          </p:cNvPicPr>
          <p:nvPr/>
        </p:nvPicPr>
        <p:blipFill>
          <a:blip r:embed="rId3"/>
          <a:stretch>
            <a:fillRect/>
          </a:stretch>
        </p:blipFill>
        <p:spPr>
          <a:xfrm>
            <a:off x="7153790" y="1772816"/>
            <a:ext cx="5044560" cy="2808312"/>
          </a:xfrm>
          <a:prstGeom prst="rect">
            <a:avLst/>
          </a:prstGeom>
        </p:spPr>
      </p:pic>
      <p:sp>
        <p:nvSpPr>
          <p:cNvPr id="8" name="Retângulo 7">
            <a:extLst>
              <a:ext uri="{FF2B5EF4-FFF2-40B4-BE49-F238E27FC236}">
                <a16:creationId xmlns:a16="http://schemas.microsoft.com/office/drawing/2014/main" id="{BDB650B8-85D7-4BA9-B2E4-FB49ED7B91D7}"/>
              </a:ext>
            </a:extLst>
          </p:cNvPr>
          <p:cNvSpPr/>
          <p:nvPr/>
        </p:nvSpPr>
        <p:spPr>
          <a:xfrm>
            <a:off x="10347647" y="3573016"/>
            <a:ext cx="216024"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Espaço Reservado para Texto Vertical 2">
            <a:extLst>
              <a:ext uri="{FF2B5EF4-FFF2-40B4-BE49-F238E27FC236}">
                <a16:creationId xmlns:a16="http://schemas.microsoft.com/office/drawing/2014/main" id="{2C857F20-362E-4BA1-A13C-E2D8F086D980}"/>
              </a:ext>
            </a:extLst>
          </p:cNvPr>
          <p:cNvSpPr txBox="1">
            <a:spLocks/>
          </p:cNvSpPr>
          <p:nvPr/>
        </p:nvSpPr>
        <p:spPr>
          <a:xfrm>
            <a:off x="9400939" y="4840695"/>
            <a:ext cx="2124236" cy="768313"/>
          </a:xfrm>
          <a:prstGeom prst="rect">
            <a:avLst/>
          </a:prstGeom>
          <a:noFill/>
        </p:spPr>
        <p:txBody>
          <a:bodyPr vert="horz" wrap="square" lIns="0" tIns="0" rIns="0" bIns="0" rtlCol="0">
            <a:normAutofit fontScale="92500"/>
          </a:bodyPr>
          <a:lstStyle>
            <a:lvl1pPr marL="361950" indent="-361950" algn="l" defTabSz="914400" rtl="0" eaLnBrk="1" latinLnBrk="0" hangingPunct="1">
              <a:lnSpc>
                <a:spcPct val="90000"/>
              </a:lnSpc>
              <a:spcBef>
                <a:spcPts val="800"/>
              </a:spcBef>
              <a:spcAft>
                <a:spcPts val="800"/>
              </a:spcAft>
              <a:buClr>
                <a:schemeClr val="bg2"/>
              </a:buClr>
              <a:buFont typeface="+mj-lt"/>
              <a:buAutoNum type="arabicPeriod"/>
              <a:defRPr sz="2400" kern="1200">
                <a:solidFill>
                  <a:schemeClr val="bg2"/>
                </a:solidFill>
                <a:latin typeface="+mn-lt"/>
                <a:ea typeface="+mn-ea"/>
                <a:cs typeface="+mn-cs"/>
              </a:defRPr>
            </a:lvl1pPr>
            <a:lvl2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accent1"/>
                </a:solidFill>
                <a:latin typeface="+mn-lt"/>
                <a:ea typeface="+mn-ea"/>
                <a:cs typeface="+mn-cs"/>
              </a:defRPr>
            </a:lvl5pPr>
            <a:lvl6pPr marL="361950" indent="-361950" algn="l" defTabSz="914400" rtl="0" eaLnBrk="1" latinLnBrk="0" hangingPunct="1">
              <a:lnSpc>
                <a:spcPct val="90000"/>
              </a:lnSpc>
              <a:spcBef>
                <a:spcPts val="800"/>
              </a:spcBef>
              <a:spcAft>
                <a:spcPts val="800"/>
              </a:spcAft>
              <a:buClr>
                <a:schemeClr val="bg2"/>
              </a:buClr>
              <a:buFont typeface="+mj-lt"/>
              <a:buAutoNum type="arabicPeriod"/>
              <a:tabLst/>
              <a:defRPr sz="2400" kern="1200">
                <a:solidFill>
                  <a:schemeClr val="bg2"/>
                </a:solidFill>
                <a:latin typeface="+mn-lt"/>
                <a:ea typeface="+mn-ea"/>
                <a:cs typeface="+mn-cs"/>
              </a:defRPr>
            </a:lvl6pPr>
            <a:lvl7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marL="0" indent="0">
              <a:buNone/>
            </a:pPr>
            <a:r>
              <a:rPr lang="pt-PT" dirty="0">
                <a:solidFill>
                  <a:srgbClr val="FF0000"/>
                </a:solidFill>
              </a:rPr>
              <a:t>bc – Bioclimatic variables</a:t>
            </a:r>
            <a:endParaRPr lang="en-GB" dirty="0">
              <a:solidFill>
                <a:srgbClr val="FF0000"/>
              </a:solidFill>
            </a:endParaRPr>
          </a:p>
          <a:p>
            <a:pPr>
              <a:buFont typeface="Arial" panose="020B0604020202020204" pitchFamily="34" charset="0"/>
              <a:buChar char="•"/>
            </a:pPr>
            <a:endParaRPr lang="en-GB" dirty="0">
              <a:solidFill>
                <a:srgbClr val="001158"/>
              </a:solidFill>
            </a:endParaRPr>
          </a:p>
        </p:txBody>
      </p:sp>
      <p:cxnSp>
        <p:nvCxnSpPr>
          <p:cNvPr id="15" name="Conector de Seta Reta 14">
            <a:extLst>
              <a:ext uri="{FF2B5EF4-FFF2-40B4-BE49-F238E27FC236}">
                <a16:creationId xmlns:a16="http://schemas.microsoft.com/office/drawing/2014/main" id="{75A2A25D-BCF8-4C88-A627-94C4DA406228}"/>
              </a:ext>
            </a:extLst>
          </p:cNvPr>
          <p:cNvCxnSpPr>
            <a:cxnSpLocks/>
            <a:stCxn id="8" idx="2"/>
            <a:endCxn id="9" idx="0"/>
          </p:cNvCxnSpPr>
          <p:nvPr/>
        </p:nvCxnSpPr>
        <p:spPr>
          <a:xfrm>
            <a:off x="10455659" y="3717032"/>
            <a:ext cx="7398" cy="112366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tângulo 18">
            <a:extLst>
              <a:ext uri="{FF2B5EF4-FFF2-40B4-BE49-F238E27FC236}">
                <a16:creationId xmlns:a16="http://schemas.microsoft.com/office/drawing/2014/main" id="{BAECA6DE-100F-44BC-9CEC-A3DF09461C95}"/>
              </a:ext>
            </a:extLst>
          </p:cNvPr>
          <p:cNvSpPr/>
          <p:nvPr/>
        </p:nvSpPr>
        <p:spPr>
          <a:xfrm>
            <a:off x="7187783" y="1772816"/>
            <a:ext cx="927615"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Espaço Reservado para Texto Vertical 2">
            <a:extLst>
              <a:ext uri="{FF2B5EF4-FFF2-40B4-BE49-F238E27FC236}">
                <a16:creationId xmlns:a16="http://schemas.microsoft.com/office/drawing/2014/main" id="{444F7BE4-330C-4E44-B363-B1ADE204B480}"/>
              </a:ext>
            </a:extLst>
          </p:cNvPr>
          <p:cNvSpPr txBox="1">
            <a:spLocks/>
          </p:cNvSpPr>
          <p:nvPr/>
        </p:nvSpPr>
        <p:spPr>
          <a:xfrm>
            <a:off x="8260083" y="1356692"/>
            <a:ext cx="2590952" cy="531440"/>
          </a:xfrm>
          <a:prstGeom prst="rect">
            <a:avLst/>
          </a:prstGeom>
          <a:noFill/>
        </p:spPr>
        <p:txBody>
          <a:bodyPr vert="horz" wrap="square" lIns="0" tIns="0" rIns="0" bIns="0" rtlCol="0">
            <a:normAutofit/>
          </a:bodyPr>
          <a:lstStyle>
            <a:lvl1pPr marL="361950" indent="-361950" algn="l" defTabSz="914400" rtl="0" eaLnBrk="1" latinLnBrk="0" hangingPunct="1">
              <a:lnSpc>
                <a:spcPct val="90000"/>
              </a:lnSpc>
              <a:spcBef>
                <a:spcPts val="800"/>
              </a:spcBef>
              <a:spcAft>
                <a:spcPts val="800"/>
              </a:spcAft>
              <a:buClr>
                <a:schemeClr val="bg2"/>
              </a:buClr>
              <a:buFont typeface="+mj-lt"/>
              <a:buAutoNum type="arabicPeriod"/>
              <a:defRPr sz="2400" kern="1200">
                <a:solidFill>
                  <a:schemeClr val="bg2"/>
                </a:solidFill>
                <a:latin typeface="+mn-lt"/>
                <a:ea typeface="+mn-ea"/>
                <a:cs typeface="+mn-cs"/>
              </a:defRPr>
            </a:lvl1pPr>
            <a:lvl2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accent1"/>
                </a:solidFill>
                <a:latin typeface="+mn-lt"/>
                <a:ea typeface="+mn-ea"/>
                <a:cs typeface="+mn-cs"/>
              </a:defRPr>
            </a:lvl5pPr>
            <a:lvl6pPr marL="361950" indent="-361950" algn="l" defTabSz="914400" rtl="0" eaLnBrk="1" latinLnBrk="0" hangingPunct="1">
              <a:lnSpc>
                <a:spcPct val="90000"/>
              </a:lnSpc>
              <a:spcBef>
                <a:spcPts val="800"/>
              </a:spcBef>
              <a:spcAft>
                <a:spcPts val="800"/>
              </a:spcAft>
              <a:buClr>
                <a:schemeClr val="bg2"/>
              </a:buClr>
              <a:buFont typeface="+mj-lt"/>
              <a:buAutoNum type="arabicPeriod"/>
              <a:tabLst/>
              <a:defRPr sz="2400" kern="1200">
                <a:solidFill>
                  <a:schemeClr val="bg2"/>
                </a:solidFill>
                <a:latin typeface="+mn-lt"/>
                <a:ea typeface="+mn-ea"/>
                <a:cs typeface="+mn-cs"/>
              </a:defRPr>
            </a:lvl6pPr>
            <a:lvl7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marL="0" indent="0">
              <a:buNone/>
            </a:pPr>
            <a:r>
              <a:rPr lang="pt-PT" dirty="0">
                <a:solidFill>
                  <a:srgbClr val="FF0000"/>
                </a:solidFill>
              </a:rPr>
              <a:t>Time interval used</a:t>
            </a:r>
            <a:endParaRPr lang="en-GB" dirty="0">
              <a:solidFill>
                <a:srgbClr val="FF0000"/>
              </a:solidFill>
            </a:endParaRPr>
          </a:p>
          <a:p>
            <a:pPr>
              <a:buFont typeface="Arial" panose="020B0604020202020204" pitchFamily="34" charset="0"/>
              <a:buChar char="•"/>
            </a:pPr>
            <a:endParaRPr lang="en-GB" dirty="0">
              <a:solidFill>
                <a:srgbClr val="001158"/>
              </a:solidFill>
            </a:endParaRPr>
          </a:p>
        </p:txBody>
      </p:sp>
      <p:sp>
        <p:nvSpPr>
          <p:cNvPr id="21" name="Retângulo 20">
            <a:extLst>
              <a:ext uri="{FF2B5EF4-FFF2-40B4-BE49-F238E27FC236}">
                <a16:creationId xmlns:a16="http://schemas.microsoft.com/office/drawing/2014/main" id="{438DD071-8F3B-43B5-9F2D-906C7116E758}"/>
              </a:ext>
            </a:extLst>
          </p:cNvPr>
          <p:cNvSpPr/>
          <p:nvPr/>
        </p:nvSpPr>
        <p:spPr>
          <a:xfrm>
            <a:off x="7251302" y="3573015"/>
            <a:ext cx="927613" cy="1667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82912689"/>
      </p:ext>
    </p:extLst>
  </p:cSld>
  <p:clrMapOvr>
    <a:masterClrMapping/>
  </p:clrMapOvr>
  <p:transition spd="slow">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A468B7-6630-4F44-8ECD-BA09BAC0D18B}"/>
              </a:ext>
            </a:extLst>
          </p:cNvPr>
          <p:cNvSpPr>
            <a:spLocks noGrp="1"/>
          </p:cNvSpPr>
          <p:nvPr>
            <p:ph type="title"/>
          </p:nvPr>
        </p:nvSpPr>
        <p:spPr/>
        <p:txBody>
          <a:bodyPr/>
          <a:lstStyle/>
          <a:p>
            <a:r>
              <a:rPr lang="pt-PT" dirty="0"/>
              <a:t>SDM Practical</a:t>
            </a:r>
            <a:endParaRPr lang="en-GB" dirty="0"/>
          </a:p>
        </p:txBody>
      </p:sp>
      <p:sp>
        <p:nvSpPr>
          <p:cNvPr id="3" name="Espaço Reservado para Texto Vertical 2">
            <a:extLst>
              <a:ext uri="{FF2B5EF4-FFF2-40B4-BE49-F238E27FC236}">
                <a16:creationId xmlns:a16="http://schemas.microsoft.com/office/drawing/2014/main" id="{65429536-1879-48B4-8A88-739791E2F222}"/>
              </a:ext>
            </a:extLst>
          </p:cNvPr>
          <p:cNvSpPr>
            <a:spLocks noGrp="1"/>
          </p:cNvSpPr>
          <p:nvPr>
            <p:ph type="body" orient="vert" idx="1"/>
          </p:nvPr>
        </p:nvSpPr>
        <p:spPr/>
        <p:txBody>
          <a:bodyPr wrap="square">
            <a:normAutofit fontScale="92500" lnSpcReduction="20000"/>
          </a:bodyPr>
          <a:lstStyle/>
          <a:p>
            <a:pPr>
              <a:buFont typeface="Arial" panose="020B0604020202020204" pitchFamily="34" charset="0"/>
              <a:buChar char="•"/>
            </a:pPr>
            <a:r>
              <a:rPr lang="pt-PT" dirty="0"/>
              <a:t>Once you download, and unzip the files you’ll notice:</a:t>
            </a:r>
            <a:endParaRPr lang="en-GB" dirty="0"/>
          </a:p>
          <a:p>
            <a:pPr lvl="1"/>
            <a:r>
              <a:rPr lang="en-GB" dirty="0"/>
              <a:t>Historical data/Present – 19 files in .</a:t>
            </a:r>
            <a:r>
              <a:rPr lang="en-GB" dirty="0" err="1"/>
              <a:t>tif</a:t>
            </a:r>
            <a:r>
              <a:rPr lang="en-GB" dirty="0"/>
              <a:t> file</a:t>
            </a:r>
          </a:p>
          <a:p>
            <a:pPr lvl="1"/>
            <a:r>
              <a:rPr lang="en-GB" dirty="0"/>
              <a:t>Scenario/Future – A single file in .</a:t>
            </a:r>
            <a:r>
              <a:rPr lang="en-GB" dirty="0" err="1"/>
              <a:t>tif</a:t>
            </a:r>
            <a:r>
              <a:rPr lang="en-GB" dirty="0"/>
              <a:t> format</a:t>
            </a:r>
          </a:p>
          <a:p>
            <a:pPr lvl="1"/>
            <a:r>
              <a:rPr lang="en-GB" dirty="0"/>
              <a:t>The “order” of variables is “weird”: </a:t>
            </a:r>
            <a:r>
              <a:rPr lang="en-GB" dirty="0">
                <a:solidFill>
                  <a:srgbClr val="FF0000"/>
                </a:solidFill>
              </a:rPr>
              <a:t>Bio1,bio11 … bio19,bio2,bio4</a:t>
            </a:r>
          </a:p>
          <a:p>
            <a:pPr lvl="1"/>
            <a:endParaRPr lang="en-GB" dirty="0"/>
          </a:p>
          <a:p>
            <a:pPr>
              <a:buFont typeface="Arial" panose="020B0604020202020204" pitchFamily="34" charset="0"/>
              <a:buChar char="•"/>
            </a:pPr>
            <a:r>
              <a:rPr lang="en-GB" dirty="0"/>
              <a:t>The scenario/future data has 19 bands:</a:t>
            </a:r>
          </a:p>
          <a:p>
            <a:pPr lvl="1"/>
            <a:r>
              <a:rPr lang="en-GB" dirty="0"/>
              <a:t>Each band one of the bioclimatic variables, in order</a:t>
            </a:r>
          </a:p>
          <a:p>
            <a:pPr lvl="1"/>
            <a:endParaRPr lang="en-GB" dirty="0"/>
          </a:p>
          <a:p>
            <a:pPr>
              <a:buFont typeface="Arial" panose="020B0604020202020204" pitchFamily="34" charset="0"/>
              <a:buChar char="•"/>
            </a:pPr>
            <a:r>
              <a:rPr lang="en-GB" dirty="0">
                <a:solidFill>
                  <a:srgbClr val="FF0000"/>
                </a:solidFill>
              </a:rPr>
              <a:t>MAXENT requires:</a:t>
            </a:r>
          </a:p>
          <a:p>
            <a:pPr lvl="1"/>
            <a:r>
              <a:rPr lang="en-GB" dirty="0">
                <a:solidFill>
                  <a:srgbClr val="FF0000"/>
                </a:solidFill>
              </a:rPr>
              <a:t>One separate file per variable</a:t>
            </a:r>
          </a:p>
          <a:p>
            <a:pPr lvl="1"/>
            <a:r>
              <a:rPr lang="en-GB" dirty="0">
                <a:solidFill>
                  <a:srgbClr val="FF0000"/>
                </a:solidFill>
              </a:rPr>
              <a:t>Ascii format (.</a:t>
            </a:r>
            <a:r>
              <a:rPr lang="en-GB" dirty="0" err="1">
                <a:solidFill>
                  <a:srgbClr val="FF0000"/>
                </a:solidFill>
              </a:rPr>
              <a:t>asc</a:t>
            </a:r>
            <a:r>
              <a:rPr lang="en-GB" dirty="0">
                <a:solidFill>
                  <a:srgbClr val="FF0000"/>
                </a:solidFill>
              </a:rPr>
              <a:t>)</a:t>
            </a:r>
          </a:p>
          <a:p>
            <a:pPr lvl="1"/>
            <a:endParaRPr lang="en-GB" dirty="0">
              <a:solidFill>
                <a:srgbClr val="FF0000"/>
              </a:solidFill>
            </a:endParaRPr>
          </a:p>
          <a:p>
            <a:pPr>
              <a:buFont typeface="Arial" panose="020B0604020202020204" pitchFamily="34" charset="0"/>
              <a:buChar char="•"/>
            </a:pPr>
            <a:r>
              <a:rPr lang="en-GB" dirty="0">
                <a:solidFill>
                  <a:srgbClr val="001158"/>
                </a:solidFill>
              </a:rPr>
              <a:t>R code will is adapted for both cases: </a:t>
            </a:r>
            <a:r>
              <a:rPr lang="en-GB" dirty="0">
                <a:solidFill>
                  <a:srgbClr val="FF0000"/>
                </a:solidFill>
              </a:rPr>
              <a:t>01_CroppingEnvVariables.R</a:t>
            </a:r>
          </a:p>
        </p:txBody>
      </p:sp>
      <p:sp>
        <p:nvSpPr>
          <p:cNvPr id="5" name="Espaço Reservado para Número de Slide 4">
            <a:extLst>
              <a:ext uri="{FF2B5EF4-FFF2-40B4-BE49-F238E27FC236}">
                <a16:creationId xmlns:a16="http://schemas.microsoft.com/office/drawing/2014/main" id="{1E328008-EFC2-48D8-94F1-082347E1DF02}"/>
              </a:ext>
            </a:extLst>
          </p:cNvPr>
          <p:cNvSpPr>
            <a:spLocks noGrp="1"/>
          </p:cNvSpPr>
          <p:nvPr>
            <p:ph type="sldNum" sz="quarter" idx="4"/>
          </p:nvPr>
        </p:nvSpPr>
        <p:spPr/>
        <p:txBody>
          <a:bodyPr/>
          <a:lstStyle/>
          <a:p>
            <a:fld id="{5EE7099E-8998-4851-915A-4F4831808297}" type="slidenum">
              <a:rPr lang="nl-NL" smtClean="0"/>
              <a:pPr/>
              <a:t>22</a:t>
            </a:fld>
            <a:endParaRPr lang="nl-NL"/>
          </a:p>
        </p:txBody>
      </p:sp>
      <p:pic>
        <p:nvPicPr>
          <p:cNvPr id="6" name="Imagem 5">
            <a:extLst>
              <a:ext uri="{FF2B5EF4-FFF2-40B4-BE49-F238E27FC236}">
                <a16:creationId xmlns:a16="http://schemas.microsoft.com/office/drawing/2014/main" id="{DECD66B3-D67F-4941-B405-CB9F2167BBD4}"/>
              </a:ext>
            </a:extLst>
          </p:cNvPr>
          <p:cNvPicPr>
            <a:picLocks noChangeAspect="1"/>
          </p:cNvPicPr>
          <p:nvPr/>
        </p:nvPicPr>
        <p:blipFill>
          <a:blip r:embed="rId2"/>
          <a:stretch>
            <a:fillRect/>
          </a:stretch>
        </p:blipFill>
        <p:spPr>
          <a:xfrm>
            <a:off x="7611343" y="1772816"/>
            <a:ext cx="3480817" cy="2297734"/>
          </a:xfrm>
          <a:prstGeom prst="rect">
            <a:avLst/>
          </a:prstGeom>
        </p:spPr>
      </p:pic>
      <p:pic>
        <p:nvPicPr>
          <p:cNvPr id="7" name="Imagem 6">
            <a:extLst>
              <a:ext uri="{FF2B5EF4-FFF2-40B4-BE49-F238E27FC236}">
                <a16:creationId xmlns:a16="http://schemas.microsoft.com/office/drawing/2014/main" id="{F56C93D2-664D-4AF1-BA24-2664E72638BA}"/>
              </a:ext>
            </a:extLst>
          </p:cNvPr>
          <p:cNvPicPr>
            <a:picLocks noChangeAspect="1"/>
          </p:cNvPicPr>
          <p:nvPr/>
        </p:nvPicPr>
        <p:blipFill>
          <a:blip r:embed="rId3"/>
          <a:stretch>
            <a:fillRect/>
          </a:stretch>
        </p:blipFill>
        <p:spPr>
          <a:xfrm>
            <a:off x="8115399" y="4765986"/>
            <a:ext cx="3096344" cy="1313766"/>
          </a:xfrm>
          <a:prstGeom prst="rect">
            <a:avLst/>
          </a:prstGeom>
        </p:spPr>
      </p:pic>
      <p:sp>
        <p:nvSpPr>
          <p:cNvPr id="8" name="Espaço Reservado para Texto Vertical 2">
            <a:extLst>
              <a:ext uri="{FF2B5EF4-FFF2-40B4-BE49-F238E27FC236}">
                <a16:creationId xmlns:a16="http://schemas.microsoft.com/office/drawing/2014/main" id="{BCFE04C0-7101-4D7F-B966-DA2DC1E9C729}"/>
              </a:ext>
            </a:extLst>
          </p:cNvPr>
          <p:cNvSpPr txBox="1">
            <a:spLocks/>
          </p:cNvSpPr>
          <p:nvPr/>
        </p:nvSpPr>
        <p:spPr>
          <a:xfrm>
            <a:off x="8871483" y="1316150"/>
            <a:ext cx="1584176" cy="519980"/>
          </a:xfrm>
          <a:prstGeom prst="rect">
            <a:avLst/>
          </a:prstGeom>
          <a:noFill/>
        </p:spPr>
        <p:txBody>
          <a:bodyPr vert="horz" wrap="none" lIns="0" tIns="0" rIns="0" bIns="0" rtlCol="0">
            <a:normAutofit/>
          </a:bodyPr>
          <a:lstStyle>
            <a:lvl1pPr marL="361950" indent="-361950" algn="l" defTabSz="914400" rtl="0" eaLnBrk="1" latinLnBrk="0" hangingPunct="1">
              <a:lnSpc>
                <a:spcPct val="90000"/>
              </a:lnSpc>
              <a:spcBef>
                <a:spcPts val="800"/>
              </a:spcBef>
              <a:spcAft>
                <a:spcPts val="800"/>
              </a:spcAft>
              <a:buClr>
                <a:schemeClr val="bg2"/>
              </a:buClr>
              <a:buFont typeface="+mj-lt"/>
              <a:buAutoNum type="arabicPeriod"/>
              <a:defRPr sz="2400" kern="1200">
                <a:solidFill>
                  <a:schemeClr val="bg2"/>
                </a:solidFill>
                <a:latin typeface="+mn-lt"/>
                <a:ea typeface="+mn-ea"/>
                <a:cs typeface="+mn-cs"/>
              </a:defRPr>
            </a:lvl1pPr>
            <a:lvl2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accent1"/>
                </a:solidFill>
                <a:latin typeface="+mn-lt"/>
                <a:ea typeface="+mn-ea"/>
                <a:cs typeface="+mn-cs"/>
              </a:defRPr>
            </a:lvl5pPr>
            <a:lvl6pPr marL="361950" indent="-361950" algn="l" defTabSz="914400" rtl="0" eaLnBrk="1" latinLnBrk="0" hangingPunct="1">
              <a:lnSpc>
                <a:spcPct val="90000"/>
              </a:lnSpc>
              <a:spcBef>
                <a:spcPts val="800"/>
              </a:spcBef>
              <a:spcAft>
                <a:spcPts val="800"/>
              </a:spcAft>
              <a:buClr>
                <a:schemeClr val="bg2"/>
              </a:buClr>
              <a:buFont typeface="+mj-lt"/>
              <a:buAutoNum type="arabicPeriod"/>
              <a:tabLst/>
              <a:defRPr sz="2400" kern="1200">
                <a:solidFill>
                  <a:schemeClr val="bg2"/>
                </a:solidFill>
                <a:latin typeface="+mn-lt"/>
                <a:ea typeface="+mn-ea"/>
                <a:cs typeface="+mn-cs"/>
              </a:defRPr>
            </a:lvl6pPr>
            <a:lvl7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marL="0" indent="0">
              <a:buFont typeface="+mj-lt"/>
              <a:buNone/>
            </a:pPr>
            <a:r>
              <a:rPr lang="pt-PT" dirty="0"/>
              <a:t>Present:</a:t>
            </a:r>
            <a:endParaRPr lang="en-GB" dirty="0"/>
          </a:p>
        </p:txBody>
      </p:sp>
      <p:sp>
        <p:nvSpPr>
          <p:cNvPr id="9" name="Espaço Reservado para Texto Vertical 2">
            <a:extLst>
              <a:ext uri="{FF2B5EF4-FFF2-40B4-BE49-F238E27FC236}">
                <a16:creationId xmlns:a16="http://schemas.microsoft.com/office/drawing/2014/main" id="{73271DA6-3548-4DBF-A0DC-C0D715CDC8B8}"/>
              </a:ext>
            </a:extLst>
          </p:cNvPr>
          <p:cNvSpPr txBox="1">
            <a:spLocks/>
          </p:cNvSpPr>
          <p:nvPr/>
        </p:nvSpPr>
        <p:spPr>
          <a:xfrm>
            <a:off x="9013825" y="4463903"/>
            <a:ext cx="1299492" cy="519980"/>
          </a:xfrm>
          <a:prstGeom prst="rect">
            <a:avLst/>
          </a:prstGeom>
          <a:noFill/>
        </p:spPr>
        <p:txBody>
          <a:bodyPr vert="horz" wrap="none" lIns="0" tIns="0" rIns="0" bIns="0" rtlCol="0">
            <a:normAutofit/>
          </a:bodyPr>
          <a:lstStyle>
            <a:lvl1pPr marL="361950" indent="-361950" algn="l" defTabSz="914400" rtl="0" eaLnBrk="1" latinLnBrk="0" hangingPunct="1">
              <a:lnSpc>
                <a:spcPct val="90000"/>
              </a:lnSpc>
              <a:spcBef>
                <a:spcPts val="800"/>
              </a:spcBef>
              <a:spcAft>
                <a:spcPts val="800"/>
              </a:spcAft>
              <a:buClr>
                <a:schemeClr val="bg2"/>
              </a:buClr>
              <a:buFont typeface="+mj-lt"/>
              <a:buAutoNum type="arabicPeriod"/>
              <a:defRPr sz="2400" kern="1200">
                <a:solidFill>
                  <a:schemeClr val="bg2"/>
                </a:solidFill>
                <a:latin typeface="+mn-lt"/>
                <a:ea typeface="+mn-ea"/>
                <a:cs typeface="+mn-cs"/>
              </a:defRPr>
            </a:lvl1pPr>
            <a:lvl2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accent1"/>
                </a:solidFill>
                <a:latin typeface="+mn-lt"/>
                <a:ea typeface="+mn-ea"/>
                <a:cs typeface="+mn-cs"/>
              </a:defRPr>
            </a:lvl5pPr>
            <a:lvl6pPr marL="361950" indent="-361950" algn="l" defTabSz="914400" rtl="0" eaLnBrk="1" latinLnBrk="0" hangingPunct="1">
              <a:lnSpc>
                <a:spcPct val="90000"/>
              </a:lnSpc>
              <a:spcBef>
                <a:spcPts val="800"/>
              </a:spcBef>
              <a:spcAft>
                <a:spcPts val="800"/>
              </a:spcAft>
              <a:buClr>
                <a:schemeClr val="bg2"/>
              </a:buClr>
              <a:buFont typeface="+mj-lt"/>
              <a:buAutoNum type="arabicPeriod"/>
              <a:tabLst/>
              <a:defRPr sz="2400" kern="1200">
                <a:solidFill>
                  <a:schemeClr val="bg2"/>
                </a:solidFill>
                <a:latin typeface="+mn-lt"/>
                <a:ea typeface="+mn-ea"/>
                <a:cs typeface="+mn-cs"/>
              </a:defRPr>
            </a:lvl6pPr>
            <a:lvl7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marL="0" indent="0">
              <a:buFont typeface="+mj-lt"/>
              <a:buNone/>
            </a:pPr>
            <a:r>
              <a:rPr lang="pt-PT" dirty="0"/>
              <a:t>Future:</a:t>
            </a:r>
            <a:endParaRPr lang="en-GB" dirty="0"/>
          </a:p>
        </p:txBody>
      </p:sp>
    </p:spTree>
    <p:extLst>
      <p:ext uri="{BB962C8B-B14F-4D97-AF65-F5344CB8AC3E}">
        <p14:creationId xmlns:p14="http://schemas.microsoft.com/office/powerpoint/2010/main" val="513589682"/>
      </p:ext>
    </p:extLst>
  </p:cSld>
  <p:clrMapOvr>
    <a:masterClrMapping/>
  </p:clrMapOvr>
  <p:transition spd="slow">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6269AC-0E18-4C15-80D0-FD57BB8B34A1}"/>
              </a:ext>
            </a:extLst>
          </p:cNvPr>
          <p:cNvSpPr>
            <a:spLocks noGrp="1"/>
          </p:cNvSpPr>
          <p:nvPr>
            <p:ph type="title"/>
          </p:nvPr>
        </p:nvSpPr>
        <p:spPr/>
        <p:txBody>
          <a:bodyPr/>
          <a:lstStyle/>
          <a:p>
            <a:r>
              <a:rPr lang="pt-PT" dirty="0"/>
              <a:t>SDM Practical</a:t>
            </a:r>
            <a:endParaRPr lang="en-GB" dirty="0"/>
          </a:p>
        </p:txBody>
      </p:sp>
      <p:sp>
        <p:nvSpPr>
          <p:cNvPr id="5" name="Espaço Reservado para Número de Slide 4">
            <a:extLst>
              <a:ext uri="{FF2B5EF4-FFF2-40B4-BE49-F238E27FC236}">
                <a16:creationId xmlns:a16="http://schemas.microsoft.com/office/drawing/2014/main" id="{691DCCDD-97DC-4AB5-8E99-20320E80CEED}"/>
              </a:ext>
            </a:extLst>
          </p:cNvPr>
          <p:cNvSpPr>
            <a:spLocks noGrp="1"/>
          </p:cNvSpPr>
          <p:nvPr>
            <p:ph type="sldNum" sz="quarter" idx="4"/>
          </p:nvPr>
        </p:nvSpPr>
        <p:spPr/>
        <p:txBody>
          <a:bodyPr/>
          <a:lstStyle/>
          <a:p>
            <a:fld id="{5EE7099E-8998-4851-915A-4F4831808297}" type="slidenum">
              <a:rPr lang="nl-NL" smtClean="0"/>
              <a:pPr/>
              <a:t>23</a:t>
            </a:fld>
            <a:endParaRPr lang="nl-NL"/>
          </a:p>
        </p:txBody>
      </p:sp>
      <p:pic>
        <p:nvPicPr>
          <p:cNvPr id="6" name="Imagem 5">
            <a:extLst>
              <a:ext uri="{FF2B5EF4-FFF2-40B4-BE49-F238E27FC236}">
                <a16:creationId xmlns:a16="http://schemas.microsoft.com/office/drawing/2014/main" id="{C806A17A-41B7-41D0-8AB5-76A0436F3EF2}"/>
              </a:ext>
            </a:extLst>
          </p:cNvPr>
          <p:cNvPicPr>
            <a:picLocks noChangeAspect="1"/>
          </p:cNvPicPr>
          <p:nvPr/>
        </p:nvPicPr>
        <p:blipFill rotWithShape="1">
          <a:blip r:embed="rId2"/>
          <a:srcRect r="16996"/>
          <a:stretch/>
        </p:blipFill>
        <p:spPr>
          <a:xfrm>
            <a:off x="1490663" y="1124744"/>
            <a:ext cx="10563671" cy="5172745"/>
          </a:xfrm>
          <a:prstGeom prst="rect">
            <a:avLst/>
          </a:prstGeom>
        </p:spPr>
      </p:pic>
      <p:sp>
        <p:nvSpPr>
          <p:cNvPr id="13" name="CaixaDeTexto 12">
            <a:extLst>
              <a:ext uri="{FF2B5EF4-FFF2-40B4-BE49-F238E27FC236}">
                <a16:creationId xmlns:a16="http://schemas.microsoft.com/office/drawing/2014/main" id="{14D3AD9F-4AC7-4004-B1F9-9A65C09496C0}"/>
              </a:ext>
            </a:extLst>
          </p:cNvPr>
          <p:cNvSpPr txBox="1"/>
          <p:nvPr/>
        </p:nvSpPr>
        <p:spPr>
          <a:xfrm>
            <a:off x="914599" y="1916832"/>
            <a:ext cx="457200" cy="684076"/>
          </a:xfrm>
          <a:prstGeom prst="rect">
            <a:avLst/>
          </a:prstGeom>
          <a:noFill/>
        </p:spPr>
        <p:txBody>
          <a:bodyPr wrap="none" lIns="108000" tIns="108000" rIns="108000" bIns="108000" rtlCol="0">
            <a:noAutofit/>
          </a:bodyPr>
          <a:lstStyle/>
          <a:p>
            <a:r>
              <a:rPr lang="pt-PT" sz="3600" noProof="0" dirty="0">
                <a:solidFill>
                  <a:srgbClr val="FF0000"/>
                </a:solidFill>
              </a:rPr>
              <a:t>1</a:t>
            </a:r>
            <a:endParaRPr lang="en-GB" sz="3600" noProof="0" dirty="0" err="1">
              <a:solidFill>
                <a:srgbClr val="FF0000"/>
              </a:solidFill>
            </a:endParaRPr>
          </a:p>
        </p:txBody>
      </p:sp>
      <p:sp>
        <p:nvSpPr>
          <p:cNvPr id="14" name="CaixaDeTexto 13">
            <a:extLst>
              <a:ext uri="{FF2B5EF4-FFF2-40B4-BE49-F238E27FC236}">
                <a16:creationId xmlns:a16="http://schemas.microsoft.com/office/drawing/2014/main" id="{0A5A3340-5503-4D72-8235-E3B3578B72BA}"/>
              </a:ext>
            </a:extLst>
          </p:cNvPr>
          <p:cNvSpPr txBox="1"/>
          <p:nvPr/>
        </p:nvSpPr>
        <p:spPr>
          <a:xfrm>
            <a:off x="914599" y="3341651"/>
            <a:ext cx="457200" cy="678754"/>
          </a:xfrm>
          <a:prstGeom prst="rect">
            <a:avLst/>
          </a:prstGeom>
          <a:noFill/>
        </p:spPr>
        <p:txBody>
          <a:bodyPr wrap="none" lIns="108000" tIns="108000" rIns="108000" bIns="108000" rtlCol="0">
            <a:noAutofit/>
          </a:bodyPr>
          <a:lstStyle/>
          <a:p>
            <a:r>
              <a:rPr lang="pt-PT" sz="3600" noProof="0" dirty="0">
                <a:solidFill>
                  <a:srgbClr val="FF0000"/>
                </a:solidFill>
              </a:rPr>
              <a:t>3</a:t>
            </a:r>
            <a:endParaRPr lang="en-GB" sz="3600" noProof="0" dirty="0" err="1">
              <a:solidFill>
                <a:srgbClr val="FF0000"/>
              </a:solidFill>
            </a:endParaRPr>
          </a:p>
        </p:txBody>
      </p:sp>
      <p:sp>
        <p:nvSpPr>
          <p:cNvPr id="15" name="CaixaDeTexto 14">
            <a:extLst>
              <a:ext uri="{FF2B5EF4-FFF2-40B4-BE49-F238E27FC236}">
                <a16:creationId xmlns:a16="http://schemas.microsoft.com/office/drawing/2014/main" id="{4519878B-B6FF-4781-8A11-114738C0DCBC}"/>
              </a:ext>
            </a:extLst>
          </p:cNvPr>
          <p:cNvSpPr txBox="1"/>
          <p:nvPr/>
        </p:nvSpPr>
        <p:spPr>
          <a:xfrm>
            <a:off x="914599" y="2628688"/>
            <a:ext cx="457200" cy="684076"/>
          </a:xfrm>
          <a:prstGeom prst="rect">
            <a:avLst/>
          </a:prstGeom>
          <a:noFill/>
        </p:spPr>
        <p:txBody>
          <a:bodyPr wrap="none" lIns="108000" tIns="108000" rIns="108000" bIns="108000" rtlCol="0">
            <a:noAutofit/>
          </a:bodyPr>
          <a:lstStyle/>
          <a:p>
            <a:r>
              <a:rPr lang="pt-PT" sz="3600" noProof="0" dirty="0">
                <a:solidFill>
                  <a:srgbClr val="FF0000"/>
                </a:solidFill>
              </a:rPr>
              <a:t>2</a:t>
            </a:r>
            <a:endParaRPr lang="en-GB" sz="3600" noProof="0" dirty="0" err="1">
              <a:solidFill>
                <a:srgbClr val="FF0000"/>
              </a:solidFill>
            </a:endParaRPr>
          </a:p>
        </p:txBody>
      </p:sp>
      <p:sp>
        <p:nvSpPr>
          <p:cNvPr id="16" name="CaixaDeTexto 15">
            <a:extLst>
              <a:ext uri="{FF2B5EF4-FFF2-40B4-BE49-F238E27FC236}">
                <a16:creationId xmlns:a16="http://schemas.microsoft.com/office/drawing/2014/main" id="{89F88210-AC61-46B1-AB90-FBAB698D5273}"/>
              </a:ext>
            </a:extLst>
          </p:cNvPr>
          <p:cNvSpPr txBox="1"/>
          <p:nvPr/>
        </p:nvSpPr>
        <p:spPr>
          <a:xfrm>
            <a:off x="914599" y="4094891"/>
            <a:ext cx="457200" cy="678754"/>
          </a:xfrm>
          <a:prstGeom prst="rect">
            <a:avLst/>
          </a:prstGeom>
          <a:noFill/>
        </p:spPr>
        <p:txBody>
          <a:bodyPr wrap="none" lIns="108000" tIns="108000" rIns="108000" bIns="108000" rtlCol="0">
            <a:noAutofit/>
          </a:bodyPr>
          <a:lstStyle/>
          <a:p>
            <a:r>
              <a:rPr lang="pt-PT" sz="3600" noProof="0" dirty="0">
                <a:solidFill>
                  <a:srgbClr val="FF0000"/>
                </a:solidFill>
              </a:rPr>
              <a:t>4</a:t>
            </a:r>
            <a:endParaRPr lang="en-GB" sz="3600" noProof="0" dirty="0" err="1">
              <a:solidFill>
                <a:srgbClr val="FF0000"/>
              </a:solidFill>
            </a:endParaRPr>
          </a:p>
        </p:txBody>
      </p:sp>
      <p:sp>
        <p:nvSpPr>
          <p:cNvPr id="17" name="CaixaDeTexto 16">
            <a:extLst>
              <a:ext uri="{FF2B5EF4-FFF2-40B4-BE49-F238E27FC236}">
                <a16:creationId xmlns:a16="http://schemas.microsoft.com/office/drawing/2014/main" id="{3302FAF7-4C44-41E4-A93B-AE4E95558583}"/>
              </a:ext>
            </a:extLst>
          </p:cNvPr>
          <p:cNvSpPr txBox="1"/>
          <p:nvPr/>
        </p:nvSpPr>
        <p:spPr>
          <a:xfrm>
            <a:off x="914599" y="5020979"/>
            <a:ext cx="457200" cy="678754"/>
          </a:xfrm>
          <a:prstGeom prst="rect">
            <a:avLst/>
          </a:prstGeom>
          <a:noFill/>
        </p:spPr>
        <p:txBody>
          <a:bodyPr wrap="none" lIns="108000" tIns="108000" rIns="108000" bIns="108000" rtlCol="0">
            <a:noAutofit/>
          </a:bodyPr>
          <a:lstStyle/>
          <a:p>
            <a:r>
              <a:rPr lang="pt-PT" sz="3600" noProof="0" dirty="0">
                <a:solidFill>
                  <a:srgbClr val="FF0000"/>
                </a:solidFill>
              </a:rPr>
              <a:t>5</a:t>
            </a:r>
            <a:endParaRPr lang="en-GB" sz="3600" noProof="0" dirty="0" err="1">
              <a:solidFill>
                <a:srgbClr val="FF0000"/>
              </a:solidFill>
            </a:endParaRPr>
          </a:p>
        </p:txBody>
      </p:sp>
    </p:spTree>
    <p:extLst>
      <p:ext uri="{BB962C8B-B14F-4D97-AF65-F5344CB8AC3E}">
        <p14:creationId xmlns:p14="http://schemas.microsoft.com/office/powerpoint/2010/main" val="455838313"/>
      </p:ext>
    </p:extLst>
  </p:cSld>
  <p:clrMapOvr>
    <a:masterClrMapping/>
  </p:clrMapOvr>
  <p:transition spd="slow">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E644E5-7BA5-4B2F-A5EB-1799A757E2FF}"/>
              </a:ext>
            </a:extLst>
          </p:cNvPr>
          <p:cNvSpPr>
            <a:spLocks noGrp="1"/>
          </p:cNvSpPr>
          <p:nvPr>
            <p:ph type="title"/>
          </p:nvPr>
        </p:nvSpPr>
        <p:spPr/>
        <p:txBody>
          <a:bodyPr/>
          <a:lstStyle/>
          <a:p>
            <a:r>
              <a:rPr lang="pt-PT" dirty="0"/>
              <a:t>SDM Practical</a:t>
            </a:r>
            <a:endParaRPr lang="en-GB" dirty="0"/>
          </a:p>
        </p:txBody>
      </p:sp>
      <p:sp>
        <p:nvSpPr>
          <p:cNvPr id="5" name="Espaço Reservado para Número de Slide 4">
            <a:extLst>
              <a:ext uri="{FF2B5EF4-FFF2-40B4-BE49-F238E27FC236}">
                <a16:creationId xmlns:a16="http://schemas.microsoft.com/office/drawing/2014/main" id="{B0EAC236-61C1-4485-BDE2-73E460BBBB42}"/>
              </a:ext>
            </a:extLst>
          </p:cNvPr>
          <p:cNvSpPr>
            <a:spLocks noGrp="1"/>
          </p:cNvSpPr>
          <p:nvPr>
            <p:ph type="sldNum" sz="quarter" idx="4"/>
          </p:nvPr>
        </p:nvSpPr>
        <p:spPr/>
        <p:txBody>
          <a:bodyPr/>
          <a:lstStyle/>
          <a:p>
            <a:fld id="{5EE7099E-8998-4851-915A-4F4831808297}" type="slidenum">
              <a:rPr lang="nl-NL" smtClean="0"/>
              <a:pPr/>
              <a:t>24</a:t>
            </a:fld>
            <a:endParaRPr lang="nl-NL"/>
          </a:p>
        </p:txBody>
      </p:sp>
      <p:pic>
        <p:nvPicPr>
          <p:cNvPr id="6" name="Imagem 5">
            <a:extLst>
              <a:ext uri="{FF2B5EF4-FFF2-40B4-BE49-F238E27FC236}">
                <a16:creationId xmlns:a16="http://schemas.microsoft.com/office/drawing/2014/main" id="{F3390FB5-5DC9-4576-B351-827F6F82F9AF}"/>
              </a:ext>
            </a:extLst>
          </p:cNvPr>
          <p:cNvPicPr>
            <a:picLocks noChangeAspect="1"/>
          </p:cNvPicPr>
          <p:nvPr/>
        </p:nvPicPr>
        <p:blipFill>
          <a:blip r:embed="rId2"/>
          <a:stretch>
            <a:fillRect/>
          </a:stretch>
        </p:blipFill>
        <p:spPr>
          <a:xfrm>
            <a:off x="2354759" y="1124744"/>
            <a:ext cx="9666828" cy="5201101"/>
          </a:xfrm>
          <a:prstGeom prst="rect">
            <a:avLst/>
          </a:prstGeom>
        </p:spPr>
      </p:pic>
      <p:sp>
        <p:nvSpPr>
          <p:cNvPr id="11" name="CaixaDeTexto 10">
            <a:extLst>
              <a:ext uri="{FF2B5EF4-FFF2-40B4-BE49-F238E27FC236}">
                <a16:creationId xmlns:a16="http://schemas.microsoft.com/office/drawing/2014/main" id="{29249CB9-9548-4177-8817-0F44482C4DA0}"/>
              </a:ext>
            </a:extLst>
          </p:cNvPr>
          <p:cNvSpPr txBox="1"/>
          <p:nvPr/>
        </p:nvSpPr>
        <p:spPr>
          <a:xfrm>
            <a:off x="1868166" y="1379433"/>
            <a:ext cx="457200" cy="684076"/>
          </a:xfrm>
          <a:prstGeom prst="rect">
            <a:avLst/>
          </a:prstGeom>
          <a:noFill/>
        </p:spPr>
        <p:txBody>
          <a:bodyPr wrap="none" lIns="108000" tIns="108000" rIns="108000" bIns="108000" rtlCol="0">
            <a:noAutofit/>
          </a:bodyPr>
          <a:lstStyle/>
          <a:p>
            <a:r>
              <a:rPr lang="pt-PT" sz="3600" noProof="0" dirty="0">
                <a:solidFill>
                  <a:srgbClr val="FF0000"/>
                </a:solidFill>
              </a:rPr>
              <a:t>1</a:t>
            </a:r>
            <a:endParaRPr lang="en-GB" sz="3600" noProof="0" dirty="0" err="1">
              <a:solidFill>
                <a:srgbClr val="FF0000"/>
              </a:solidFill>
            </a:endParaRPr>
          </a:p>
        </p:txBody>
      </p:sp>
      <p:sp>
        <p:nvSpPr>
          <p:cNvPr id="12" name="CaixaDeTexto 11">
            <a:extLst>
              <a:ext uri="{FF2B5EF4-FFF2-40B4-BE49-F238E27FC236}">
                <a16:creationId xmlns:a16="http://schemas.microsoft.com/office/drawing/2014/main" id="{9CDDD3A1-26F3-4AC5-8B65-5824E885FA98}"/>
              </a:ext>
            </a:extLst>
          </p:cNvPr>
          <p:cNvSpPr txBox="1"/>
          <p:nvPr/>
        </p:nvSpPr>
        <p:spPr>
          <a:xfrm>
            <a:off x="1868166" y="3933056"/>
            <a:ext cx="457200" cy="678754"/>
          </a:xfrm>
          <a:prstGeom prst="rect">
            <a:avLst/>
          </a:prstGeom>
          <a:noFill/>
        </p:spPr>
        <p:txBody>
          <a:bodyPr wrap="none" lIns="108000" tIns="108000" rIns="108000" bIns="108000" rtlCol="0">
            <a:noAutofit/>
          </a:bodyPr>
          <a:lstStyle/>
          <a:p>
            <a:r>
              <a:rPr lang="pt-PT" sz="3600" noProof="0" dirty="0">
                <a:solidFill>
                  <a:srgbClr val="FF0000"/>
                </a:solidFill>
              </a:rPr>
              <a:t>3</a:t>
            </a:r>
            <a:endParaRPr lang="en-GB" sz="3600" noProof="0" dirty="0" err="1">
              <a:solidFill>
                <a:srgbClr val="FF0000"/>
              </a:solidFill>
            </a:endParaRPr>
          </a:p>
        </p:txBody>
      </p:sp>
      <p:sp>
        <p:nvSpPr>
          <p:cNvPr id="13" name="CaixaDeTexto 12">
            <a:extLst>
              <a:ext uri="{FF2B5EF4-FFF2-40B4-BE49-F238E27FC236}">
                <a16:creationId xmlns:a16="http://schemas.microsoft.com/office/drawing/2014/main" id="{ED7A93AD-6649-4EC9-9B62-39DE3DD818DA}"/>
              </a:ext>
            </a:extLst>
          </p:cNvPr>
          <p:cNvSpPr txBox="1"/>
          <p:nvPr/>
        </p:nvSpPr>
        <p:spPr>
          <a:xfrm>
            <a:off x="1868166" y="2744924"/>
            <a:ext cx="457200" cy="684076"/>
          </a:xfrm>
          <a:prstGeom prst="rect">
            <a:avLst/>
          </a:prstGeom>
          <a:noFill/>
        </p:spPr>
        <p:txBody>
          <a:bodyPr wrap="none" lIns="108000" tIns="108000" rIns="108000" bIns="108000" rtlCol="0">
            <a:noAutofit/>
          </a:bodyPr>
          <a:lstStyle/>
          <a:p>
            <a:r>
              <a:rPr lang="pt-PT" sz="3600" noProof="0" dirty="0">
                <a:solidFill>
                  <a:srgbClr val="FF0000"/>
                </a:solidFill>
              </a:rPr>
              <a:t>2</a:t>
            </a:r>
            <a:endParaRPr lang="en-GB" sz="3600" noProof="0" dirty="0" err="1">
              <a:solidFill>
                <a:srgbClr val="FF0000"/>
              </a:solidFill>
            </a:endParaRPr>
          </a:p>
        </p:txBody>
      </p:sp>
      <p:sp>
        <p:nvSpPr>
          <p:cNvPr id="14" name="CaixaDeTexto 13">
            <a:extLst>
              <a:ext uri="{FF2B5EF4-FFF2-40B4-BE49-F238E27FC236}">
                <a16:creationId xmlns:a16="http://schemas.microsoft.com/office/drawing/2014/main" id="{25ED48A3-C54E-4A1F-9189-6069F0EF6776}"/>
              </a:ext>
            </a:extLst>
          </p:cNvPr>
          <p:cNvSpPr txBox="1"/>
          <p:nvPr/>
        </p:nvSpPr>
        <p:spPr>
          <a:xfrm>
            <a:off x="1868166" y="4611810"/>
            <a:ext cx="457200" cy="678754"/>
          </a:xfrm>
          <a:prstGeom prst="rect">
            <a:avLst/>
          </a:prstGeom>
          <a:noFill/>
        </p:spPr>
        <p:txBody>
          <a:bodyPr wrap="none" lIns="108000" tIns="108000" rIns="108000" bIns="108000" rtlCol="0">
            <a:noAutofit/>
          </a:bodyPr>
          <a:lstStyle/>
          <a:p>
            <a:r>
              <a:rPr lang="pt-PT" sz="3600" noProof="0" dirty="0">
                <a:solidFill>
                  <a:srgbClr val="FF0000"/>
                </a:solidFill>
              </a:rPr>
              <a:t>4</a:t>
            </a:r>
            <a:endParaRPr lang="en-GB" sz="3600" noProof="0" dirty="0" err="1">
              <a:solidFill>
                <a:srgbClr val="FF0000"/>
              </a:solidFill>
            </a:endParaRPr>
          </a:p>
        </p:txBody>
      </p:sp>
      <p:sp>
        <p:nvSpPr>
          <p:cNvPr id="15" name="CaixaDeTexto 14">
            <a:extLst>
              <a:ext uri="{FF2B5EF4-FFF2-40B4-BE49-F238E27FC236}">
                <a16:creationId xmlns:a16="http://schemas.microsoft.com/office/drawing/2014/main" id="{6E2E4F95-A709-4E4B-8D61-EAF48CEBE65F}"/>
              </a:ext>
            </a:extLst>
          </p:cNvPr>
          <p:cNvSpPr txBox="1"/>
          <p:nvPr/>
        </p:nvSpPr>
        <p:spPr>
          <a:xfrm>
            <a:off x="1868166" y="5610829"/>
            <a:ext cx="457200" cy="678754"/>
          </a:xfrm>
          <a:prstGeom prst="rect">
            <a:avLst/>
          </a:prstGeom>
          <a:noFill/>
        </p:spPr>
        <p:txBody>
          <a:bodyPr wrap="none" lIns="108000" tIns="108000" rIns="108000" bIns="108000" rtlCol="0">
            <a:noAutofit/>
          </a:bodyPr>
          <a:lstStyle/>
          <a:p>
            <a:r>
              <a:rPr lang="pt-PT" sz="3600" noProof="0" dirty="0">
                <a:solidFill>
                  <a:srgbClr val="FF0000"/>
                </a:solidFill>
              </a:rPr>
              <a:t>5</a:t>
            </a:r>
            <a:endParaRPr lang="en-GB" sz="3600" noProof="0" dirty="0" err="1">
              <a:solidFill>
                <a:srgbClr val="FF0000"/>
              </a:solidFill>
            </a:endParaRPr>
          </a:p>
        </p:txBody>
      </p:sp>
    </p:spTree>
    <p:extLst>
      <p:ext uri="{BB962C8B-B14F-4D97-AF65-F5344CB8AC3E}">
        <p14:creationId xmlns:p14="http://schemas.microsoft.com/office/powerpoint/2010/main" val="2193882923"/>
      </p:ext>
    </p:extLst>
  </p:cSld>
  <p:clrMapOvr>
    <a:masterClrMapping/>
  </p:clrMapOvr>
  <p:transition spd="slow">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9B5E97-A078-4758-BBDC-992FA6825F15}"/>
              </a:ext>
            </a:extLst>
          </p:cNvPr>
          <p:cNvSpPr>
            <a:spLocks noGrp="1"/>
          </p:cNvSpPr>
          <p:nvPr>
            <p:ph type="title"/>
          </p:nvPr>
        </p:nvSpPr>
        <p:spPr/>
        <p:txBody>
          <a:bodyPr/>
          <a:lstStyle/>
          <a:p>
            <a:r>
              <a:rPr lang="pt-PT" dirty="0"/>
              <a:t>SDM Practical</a:t>
            </a:r>
            <a:endParaRPr lang="en-GB" dirty="0"/>
          </a:p>
        </p:txBody>
      </p:sp>
      <p:sp>
        <p:nvSpPr>
          <p:cNvPr id="5" name="Espaço Reservado para Número de Slide 4">
            <a:extLst>
              <a:ext uri="{FF2B5EF4-FFF2-40B4-BE49-F238E27FC236}">
                <a16:creationId xmlns:a16="http://schemas.microsoft.com/office/drawing/2014/main" id="{7E573899-936D-48C0-A8FB-1ABA924EAD05}"/>
              </a:ext>
            </a:extLst>
          </p:cNvPr>
          <p:cNvSpPr>
            <a:spLocks noGrp="1"/>
          </p:cNvSpPr>
          <p:nvPr>
            <p:ph type="sldNum" sz="quarter" idx="4"/>
          </p:nvPr>
        </p:nvSpPr>
        <p:spPr/>
        <p:txBody>
          <a:bodyPr/>
          <a:lstStyle/>
          <a:p>
            <a:fld id="{5EE7099E-8998-4851-915A-4F4831808297}" type="slidenum">
              <a:rPr lang="nl-NL" smtClean="0"/>
              <a:pPr/>
              <a:t>25</a:t>
            </a:fld>
            <a:endParaRPr lang="nl-NL"/>
          </a:p>
        </p:txBody>
      </p:sp>
      <p:pic>
        <p:nvPicPr>
          <p:cNvPr id="6" name="Imagem 5">
            <a:extLst>
              <a:ext uri="{FF2B5EF4-FFF2-40B4-BE49-F238E27FC236}">
                <a16:creationId xmlns:a16="http://schemas.microsoft.com/office/drawing/2014/main" id="{77A1A44B-867A-4F16-A886-049C5C1D7CAA}"/>
              </a:ext>
            </a:extLst>
          </p:cNvPr>
          <p:cNvPicPr>
            <a:picLocks noChangeAspect="1"/>
          </p:cNvPicPr>
          <p:nvPr/>
        </p:nvPicPr>
        <p:blipFill>
          <a:blip r:embed="rId2"/>
          <a:stretch>
            <a:fillRect/>
          </a:stretch>
        </p:blipFill>
        <p:spPr>
          <a:xfrm>
            <a:off x="2476525" y="1268760"/>
            <a:ext cx="8953537" cy="4908538"/>
          </a:xfrm>
          <a:prstGeom prst="rect">
            <a:avLst/>
          </a:prstGeom>
        </p:spPr>
      </p:pic>
      <p:sp>
        <p:nvSpPr>
          <p:cNvPr id="7" name="CaixaDeTexto 6">
            <a:extLst>
              <a:ext uri="{FF2B5EF4-FFF2-40B4-BE49-F238E27FC236}">
                <a16:creationId xmlns:a16="http://schemas.microsoft.com/office/drawing/2014/main" id="{E699D8D0-C0DF-4716-AA91-7A231A86EB17}"/>
              </a:ext>
            </a:extLst>
          </p:cNvPr>
          <p:cNvSpPr txBox="1"/>
          <p:nvPr/>
        </p:nvSpPr>
        <p:spPr>
          <a:xfrm>
            <a:off x="1971018" y="2188762"/>
            <a:ext cx="457200" cy="684076"/>
          </a:xfrm>
          <a:prstGeom prst="rect">
            <a:avLst/>
          </a:prstGeom>
          <a:noFill/>
        </p:spPr>
        <p:txBody>
          <a:bodyPr wrap="none" lIns="108000" tIns="108000" rIns="108000" bIns="108000" rtlCol="0">
            <a:noAutofit/>
          </a:bodyPr>
          <a:lstStyle/>
          <a:p>
            <a:r>
              <a:rPr lang="pt-PT" sz="3600" noProof="0" dirty="0">
                <a:solidFill>
                  <a:srgbClr val="FF0000"/>
                </a:solidFill>
              </a:rPr>
              <a:t>1</a:t>
            </a:r>
            <a:endParaRPr lang="en-GB" sz="3600" noProof="0" dirty="0" err="1">
              <a:solidFill>
                <a:srgbClr val="FF0000"/>
              </a:solidFill>
            </a:endParaRPr>
          </a:p>
        </p:txBody>
      </p:sp>
      <p:sp>
        <p:nvSpPr>
          <p:cNvPr id="8" name="CaixaDeTexto 7">
            <a:extLst>
              <a:ext uri="{FF2B5EF4-FFF2-40B4-BE49-F238E27FC236}">
                <a16:creationId xmlns:a16="http://schemas.microsoft.com/office/drawing/2014/main" id="{93AFA489-2FD6-4106-9600-41F6B49DA0AD}"/>
              </a:ext>
            </a:extLst>
          </p:cNvPr>
          <p:cNvSpPr txBox="1"/>
          <p:nvPr/>
        </p:nvSpPr>
        <p:spPr>
          <a:xfrm>
            <a:off x="1922711" y="4192455"/>
            <a:ext cx="457200" cy="678754"/>
          </a:xfrm>
          <a:prstGeom prst="rect">
            <a:avLst/>
          </a:prstGeom>
          <a:noFill/>
        </p:spPr>
        <p:txBody>
          <a:bodyPr wrap="none" lIns="108000" tIns="108000" rIns="108000" bIns="108000" rtlCol="0">
            <a:noAutofit/>
          </a:bodyPr>
          <a:lstStyle/>
          <a:p>
            <a:r>
              <a:rPr lang="pt-PT" sz="3600" noProof="0" dirty="0">
                <a:solidFill>
                  <a:srgbClr val="FF0000"/>
                </a:solidFill>
              </a:rPr>
              <a:t>3</a:t>
            </a:r>
            <a:endParaRPr lang="en-GB" sz="3600" noProof="0" dirty="0" err="1">
              <a:solidFill>
                <a:srgbClr val="FF0000"/>
              </a:solidFill>
            </a:endParaRPr>
          </a:p>
        </p:txBody>
      </p:sp>
      <p:sp>
        <p:nvSpPr>
          <p:cNvPr id="9" name="CaixaDeTexto 8">
            <a:extLst>
              <a:ext uri="{FF2B5EF4-FFF2-40B4-BE49-F238E27FC236}">
                <a16:creationId xmlns:a16="http://schemas.microsoft.com/office/drawing/2014/main" id="{E733ED14-8BB5-440A-8EE9-1B19C500D206}"/>
              </a:ext>
            </a:extLst>
          </p:cNvPr>
          <p:cNvSpPr txBox="1"/>
          <p:nvPr/>
        </p:nvSpPr>
        <p:spPr>
          <a:xfrm>
            <a:off x="1922711" y="3292193"/>
            <a:ext cx="457200" cy="684076"/>
          </a:xfrm>
          <a:prstGeom prst="rect">
            <a:avLst/>
          </a:prstGeom>
          <a:noFill/>
        </p:spPr>
        <p:txBody>
          <a:bodyPr wrap="none" lIns="108000" tIns="108000" rIns="108000" bIns="108000" rtlCol="0">
            <a:noAutofit/>
          </a:bodyPr>
          <a:lstStyle/>
          <a:p>
            <a:r>
              <a:rPr lang="pt-PT" sz="3600" noProof="0" dirty="0">
                <a:solidFill>
                  <a:srgbClr val="FF0000"/>
                </a:solidFill>
              </a:rPr>
              <a:t>2</a:t>
            </a:r>
            <a:endParaRPr lang="en-GB" sz="3600" noProof="0" dirty="0" err="1">
              <a:solidFill>
                <a:srgbClr val="FF0000"/>
              </a:solidFill>
            </a:endParaRPr>
          </a:p>
        </p:txBody>
      </p:sp>
      <p:sp>
        <p:nvSpPr>
          <p:cNvPr id="10" name="CaixaDeTexto 9">
            <a:extLst>
              <a:ext uri="{FF2B5EF4-FFF2-40B4-BE49-F238E27FC236}">
                <a16:creationId xmlns:a16="http://schemas.microsoft.com/office/drawing/2014/main" id="{953FE3CC-DB06-41C9-B0BB-00686F3F1F86}"/>
              </a:ext>
            </a:extLst>
          </p:cNvPr>
          <p:cNvSpPr txBox="1"/>
          <p:nvPr/>
        </p:nvSpPr>
        <p:spPr>
          <a:xfrm>
            <a:off x="1922711" y="5290564"/>
            <a:ext cx="457200" cy="678754"/>
          </a:xfrm>
          <a:prstGeom prst="rect">
            <a:avLst/>
          </a:prstGeom>
          <a:noFill/>
        </p:spPr>
        <p:txBody>
          <a:bodyPr wrap="none" lIns="108000" tIns="108000" rIns="108000" bIns="108000" rtlCol="0">
            <a:noAutofit/>
          </a:bodyPr>
          <a:lstStyle/>
          <a:p>
            <a:r>
              <a:rPr lang="pt-PT" sz="3600" noProof="0" dirty="0">
                <a:solidFill>
                  <a:srgbClr val="FF0000"/>
                </a:solidFill>
              </a:rPr>
              <a:t>4</a:t>
            </a:r>
            <a:endParaRPr lang="en-GB" sz="3600" noProof="0" dirty="0" err="1">
              <a:solidFill>
                <a:srgbClr val="FF0000"/>
              </a:solidFill>
            </a:endParaRPr>
          </a:p>
        </p:txBody>
      </p:sp>
    </p:spTree>
    <p:extLst>
      <p:ext uri="{BB962C8B-B14F-4D97-AF65-F5344CB8AC3E}">
        <p14:creationId xmlns:p14="http://schemas.microsoft.com/office/powerpoint/2010/main" val="2425029202"/>
      </p:ext>
    </p:extLst>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ço Reservado para Texto 7">
            <a:extLst>
              <a:ext uri="{FF2B5EF4-FFF2-40B4-BE49-F238E27FC236}">
                <a16:creationId xmlns:a16="http://schemas.microsoft.com/office/drawing/2014/main" id="{19309127-33EC-4D04-892F-D25E909BB524}"/>
              </a:ext>
            </a:extLst>
          </p:cNvPr>
          <p:cNvSpPr>
            <a:spLocks noGrp="1"/>
          </p:cNvSpPr>
          <p:nvPr>
            <p:ph type="body" sz="quarter" idx="13"/>
          </p:nvPr>
        </p:nvSpPr>
        <p:spPr/>
        <p:txBody>
          <a:bodyPr/>
          <a:lstStyle/>
          <a:p>
            <a:endParaRPr lang="en-GB" dirty="0"/>
          </a:p>
        </p:txBody>
      </p:sp>
      <p:sp>
        <p:nvSpPr>
          <p:cNvPr id="7" name="Espaço Reservado para Texto 6">
            <a:extLst>
              <a:ext uri="{FF2B5EF4-FFF2-40B4-BE49-F238E27FC236}">
                <a16:creationId xmlns:a16="http://schemas.microsoft.com/office/drawing/2014/main" id="{8A6F9029-CF42-4DD6-846C-0D220F3DD19E}"/>
              </a:ext>
            </a:extLst>
          </p:cNvPr>
          <p:cNvSpPr>
            <a:spLocks noGrp="1"/>
          </p:cNvSpPr>
          <p:nvPr>
            <p:ph type="body" sz="quarter" idx="12"/>
          </p:nvPr>
        </p:nvSpPr>
        <p:spPr/>
        <p:txBody>
          <a:bodyPr/>
          <a:lstStyle/>
          <a:p>
            <a:endParaRPr lang="en-GB"/>
          </a:p>
        </p:txBody>
      </p:sp>
      <p:sp>
        <p:nvSpPr>
          <p:cNvPr id="6" name="Título 5">
            <a:extLst>
              <a:ext uri="{FF2B5EF4-FFF2-40B4-BE49-F238E27FC236}">
                <a16:creationId xmlns:a16="http://schemas.microsoft.com/office/drawing/2014/main" id="{6001EAB3-933A-487F-A907-24DA0A174D35}"/>
              </a:ext>
            </a:extLst>
          </p:cNvPr>
          <p:cNvSpPr>
            <a:spLocks noGrp="1"/>
          </p:cNvSpPr>
          <p:nvPr>
            <p:ph type="title"/>
          </p:nvPr>
        </p:nvSpPr>
        <p:spPr/>
        <p:txBody>
          <a:bodyPr/>
          <a:lstStyle/>
          <a:p>
            <a:r>
              <a:rPr lang="pt-PT" dirty="0"/>
              <a:t>Selecting enviromental variables</a:t>
            </a:r>
            <a:endParaRPr lang="en-GB" dirty="0"/>
          </a:p>
        </p:txBody>
      </p:sp>
      <p:sp>
        <p:nvSpPr>
          <p:cNvPr id="9" name="Espaço Reservado para Texto 8">
            <a:extLst>
              <a:ext uri="{FF2B5EF4-FFF2-40B4-BE49-F238E27FC236}">
                <a16:creationId xmlns:a16="http://schemas.microsoft.com/office/drawing/2014/main" id="{26D57174-100C-4EE2-8ACA-418F3C4B47B5}"/>
              </a:ext>
            </a:extLst>
          </p:cNvPr>
          <p:cNvSpPr>
            <a:spLocks noGrp="1"/>
          </p:cNvSpPr>
          <p:nvPr>
            <p:ph type="body" sz="quarter" idx="14"/>
          </p:nvPr>
        </p:nvSpPr>
        <p:spPr/>
        <p:txBody>
          <a:bodyPr/>
          <a:lstStyle/>
          <a:p>
            <a:endParaRPr lang="en-GB" dirty="0"/>
          </a:p>
        </p:txBody>
      </p:sp>
      <p:sp>
        <p:nvSpPr>
          <p:cNvPr id="5" name="Espaço Reservado para Número de Slide 4">
            <a:extLst>
              <a:ext uri="{FF2B5EF4-FFF2-40B4-BE49-F238E27FC236}">
                <a16:creationId xmlns:a16="http://schemas.microsoft.com/office/drawing/2014/main" id="{726E265C-1261-4D65-9ADA-55020E8E3B05}"/>
              </a:ext>
            </a:extLst>
          </p:cNvPr>
          <p:cNvSpPr>
            <a:spLocks noGrp="1"/>
          </p:cNvSpPr>
          <p:nvPr>
            <p:ph type="sldNum" sz="quarter" idx="4"/>
          </p:nvPr>
        </p:nvSpPr>
        <p:spPr/>
        <p:txBody>
          <a:bodyPr/>
          <a:lstStyle/>
          <a:p>
            <a:fld id="{5EE7099E-8998-4851-915A-4F4831808297}" type="slidenum">
              <a:rPr lang="nl-NL" smtClean="0"/>
              <a:pPr/>
              <a:t>26</a:t>
            </a:fld>
            <a:endParaRPr lang="nl-NL"/>
          </a:p>
        </p:txBody>
      </p:sp>
    </p:spTree>
    <p:extLst>
      <p:ext uri="{BB962C8B-B14F-4D97-AF65-F5344CB8AC3E}">
        <p14:creationId xmlns:p14="http://schemas.microsoft.com/office/powerpoint/2010/main" val="3575305174"/>
      </p:ext>
    </p:extLst>
  </p:cSld>
  <p:clrMapOvr>
    <a:masterClrMapping/>
  </p:clrMapOvr>
  <p:transition spd="slow">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D549F1-0F83-41B0-9F12-6E43E2D15EF5}"/>
              </a:ext>
            </a:extLst>
          </p:cNvPr>
          <p:cNvSpPr>
            <a:spLocks noGrp="1"/>
          </p:cNvSpPr>
          <p:nvPr>
            <p:ph type="title"/>
          </p:nvPr>
        </p:nvSpPr>
        <p:spPr/>
        <p:txBody>
          <a:bodyPr/>
          <a:lstStyle/>
          <a:p>
            <a:r>
              <a:rPr lang="pt-PT" dirty="0"/>
              <a:t>SDM Practical</a:t>
            </a:r>
            <a:endParaRPr lang="en-GB" dirty="0"/>
          </a:p>
        </p:txBody>
      </p:sp>
      <p:sp>
        <p:nvSpPr>
          <p:cNvPr id="3" name="Espaço Reservado para Texto Vertical 2">
            <a:extLst>
              <a:ext uri="{FF2B5EF4-FFF2-40B4-BE49-F238E27FC236}">
                <a16:creationId xmlns:a16="http://schemas.microsoft.com/office/drawing/2014/main" id="{8B8AA4D7-72FC-4A9B-B1CF-8131D2D9FE29}"/>
              </a:ext>
            </a:extLst>
          </p:cNvPr>
          <p:cNvSpPr>
            <a:spLocks noGrp="1"/>
          </p:cNvSpPr>
          <p:nvPr>
            <p:ph type="body" orient="vert" idx="1"/>
          </p:nvPr>
        </p:nvSpPr>
        <p:spPr/>
        <p:txBody>
          <a:bodyPr wrap="square">
            <a:normAutofit fontScale="92500" lnSpcReduction="10000"/>
          </a:bodyPr>
          <a:lstStyle/>
          <a:p>
            <a:pPr>
              <a:buFont typeface="Arial" panose="020B0604020202020204" pitchFamily="34" charset="0"/>
              <a:buChar char="•"/>
            </a:pPr>
            <a:r>
              <a:rPr lang="pt-PT" dirty="0"/>
              <a:t>First step: </a:t>
            </a:r>
          </a:p>
          <a:p>
            <a:pPr lvl="1"/>
            <a:r>
              <a:rPr lang="pt-PT" dirty="0">
                <a:solidFill>
                  <a:srgbClr val="FF0000"/>
                </a:solidFill>
              </a:rPr>
              <a:t>Considering your ecological knowledge of the species, select a number of bioclimatic variables</a:t>
            </a:r>
          </a:p>
          <a:p>
            <a:pPr lvl="1"/>
            <a:r>
              <a:rPr lang="pt-PT" dirty="0"/>
              <a:t>5 ~ 10 variables </a:t>
            </a:r>
          </a:p>
          <a:p>
            <a:pPr lvl="1"/>
            <a:endParaRPr lang="pt-PT" dirty="0"/>
          </a:p>
          <a:p>
            <a:pPr>
              <a:buFont typeface="Arial" panose="020B0604020202020204" pitchFamily="34" charset="0"/>
              <a:buChar char="•"/>
            </a:pPr>
            <a:r>
              <a:rPr lang="pt-PT" dirty="0"/>
              <a:t>Second step:</a:t>
            </a:r>
          </a:p>
          <a:p>
            <a:pPr lvl="1"/>
            <a:r>
              <a:rPr lang="pt-PT" dirty="0"/>
              <a:t>Spearman’s rank autocorrelation test (r) between each pair of variables</a:t>
            </a:r>
          </a:p>
          <a:p>
            <a:pPr lvl="1"/>
            <a:r>
              <a:rPr lang="en-GB" dirty="0"/>
              <a:t>Measures statistical association/dependence between two variables</a:t>
            </a:r>
          </a:p>
          <a:p>
            <a:pPr lvl="1"/>
            <a:r>
              <a:rPr lang="en-GB" dirty="0">
                <a:solidFill>
                  <a:srgbClr val="FF0000"/>
                </a:solidFill>
              </a:rPr>
              <a:t>If r &gt; 0.7 between multiple variables, it is a problem</a:t>
            </a:r>
          </a:p>
          <a:p>
            <a:pPr lvl="1"/>
            <a:endParaRPr lang="en-GB" dirty="0">
              <a:solidFill>
                <a:srgbClr val="FF0000"/>
              </a:solidFill>
            </a:endParaRPr>
          </a:p>
          <a:p>
            <a:pPr>
              <a:buFont typeface="Arial" panose="020B0604020202020204" pitchFamily="34" charset="0"/>
              <a:buChar char="•"/>
            </a:pPr>
            <a:r>
              <a:rPr lang="en-GB" dirty="0">
                <a:solidFill>
                  <a:srgbClr val="001158"/>
                </a:solidFill>
              </a:rPr>
              <a:t>Last step:</a:t>
            </a:r>
          </a:p>
          <a:p>
            <a:pPr lvl="1"/>
            <a:r>
              <a:rPr lang="en-GB" dirty="0">
                <a:solidFill>
                  <a:srgbClr val="001158"/>
                </a:solidFill>
              </a:rPr>
              <a:t>Variance Inflation Factor (VIF) using only the environmental variable</a:t>
            </a:r>
          </a:p>
          <a:p>
            <a:pPr lvl="1"/>
            <a:r>
              <a:rPr lang="en-GB" dirty="0">
                <a:solidFill>
                  <a:srgbClr val="001158"/>
                </a:solidFill>
              </a:rPr>
              <a:t>Measures the amount of multicollinearity in the model</a:t>
            </a:r>
          </a:p>
          <a:p>
            <a:pPr lvl="1"/>
            <a:r>
              <a:rPr lang="en-GB" dirty="0">
                <a:solidFill>
                  <a:srgbClr val="FF0000"/>
                </a:solidFill>
              </a:rPr>
              <a:t>If VIF &gt; 10 for any of the variables (normally pairs) – you have to remove</a:t>
            </a:r>
          </a:p>
        </p:txBody>
      </p:sp>
      <p:sp>
        <p:nvSpPr>
          <p:cNvPr id="5" name="Espaço Reservado para Número de Slide 4">
            <a:extLst>
              <a:ext uri="{FF2B5EF4-FFF2-40B4-BE49-F238E27FC236}">
                <a16:creationId xmlns:a16="http://schemas.microsoft.com/office/drawing/2014/main" id="{97E89EE0-E26F-4551-9AD3-12DD3EDA0800}"/>
              </a:ext>
            </a:extLst>
          </p:cNvPr>
          <p:cNvSpPr>
            <a:spLocks noGrp="1"/>
          </p:cNvSpPr>
          <p:nvPr>
            <p:ph type="sldNum" sz="quarter" idx="4"/>
          </p:nvPr>
        </p:nvSpPr>
        <p:spPr/>
        <p:txBody>
          <a:bodyPr/>
          <a:lstStyle/>
          <a:p>
            <a:fld id="{5EE7099E-8998-4851-915A-4F4831808297}" type="slidenum">
              <a:rPr lang="nl-NL" smtClean="0"/>
              <a:pPr/>
              <a:t>27</a:t>
            </a:fld>
            <a:endParaRPr lang="nl-NL"/>
          </a:p>
        </p:txBody>
      </p:sp>
      <p:sp>
        <p:nvSpPr>
          <p:cNvPr id="8" name="Seta: para a Direita 7">
            <a:extLst>
              <a:ext uri="{FF2B5EF4-FFF2-40B4-BE49-F238E27FC236}">
                <a16:creationId xmlns:a16="http://schemas.microsoft.com/office/drawing/2014/main" id="{1F170D23-3F32-49B4-9F72-E8AD89C532D3}"/>
              </a:ext>
            </a:extLst>
          </p:cNvPr>
          <p:cNvSpPr/>
          <p:nvPr/>
        </p:nvSpPr>
        <p:spPr>
          <a:xfrm>
            <a:off x="7685298" y="3356992"/>
            <a:ext cx="936104" cy="432048"/>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eta: para a Direita 8">
            <a:extLst>
              <a:ext uri="{FF2B5EF4-FFF2-40B4-BE49-F238E27FC236}">
                <a16:creationId xmlns:a16="http://schemas.microsoft.com/office/drawing/2014/main" id="{F016A459-6DA9-4559-835C-A6576593E9A2}"/>
              </a:ext>
            </a:extLst>
          </p:cNvPr>
          <p:cNvSpPr/>
          <p:nvPr/>
        </p:nvSpPr>
        <p:spPr>
          <a:xfrm>
            <a:off x="7685298" y="5445224"/>
            <a:ext cx="936104" cy="432048"/>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Espaço Reservado para Texto Vertical 2">
            <a:extLst>
              <a:ext uri="{FF2B5EF4-FFF2-40B4-BE49-F238E27FC236}">
                <a16:creationId xmlns:a16="http://schemas.microsoft.com/office/drawing/2014/main" id="{D2147CAD-753A-45E1-9592-BC490500377F}"/>
              </a:ext>
            </a:extLst>
          </p:cNvPr>
          <p:cNvSpPr txBox="1">
            <a:spLocks/>
          </p:cNvSpPr>
          <p:nvPr/>
        </p:nvSpPr>
        <p:spPr>
          <a:xfrm>
            <a:off x="9128889" y="3212976"/>
            <a:ext cx="2744787" cy="1533822"/>
          </a:xfrm>
          <a:prstGeom prst="rect">
            <a:avLst/>
          </a:prstGeom>
          <a:noFill/>
        </p:spPr>
        <p:txBody>
          <a:bodyPr vert="horz" wrap="square" lIns="0" tIns="0" rIns="0" bIns="0" rtlCol="0">
            <a:normAutofit/>
          </a:bodyPr>
          <a:lstStyle>
            <a:lvl1pPr marL="361950" indent="-361950" algn="l" defTabSz="914400" rtl="0" eaLnBrk="1" latinLnBrk="0" hangingPunct="1">
              <a:lnSpc>
                <a:spcPct val="90000"/>
              </a:lnSpc>
              <a:spcBef>
                <a:spcPts val="800"/>
              </a:spcBef>
              <a:spcAft>
                <a:spcPts val="800"/>
              </a:spcAft>
              <a:buClr>
                <a:schemeClr val="bg2"/>
              </a:buClr>
              <a:buFont typeface="+mj-lt"/>
              <a:buAutoNum type="arabicPeriod"/>
              <a:defRPr sz="2400" kern="1200">
                <a:solidFill>
                  <a:schemeClr val="bg2"/>
                </a:solidFill>
                <a:latin typeface="+mn-lt"/>
                <a:ea typeface="+mn-ea"/>
                <a:cs typeface="+mn-cs"/>
              </a:defRPr>
            </a:lvl1pPr>
            <a:lvl2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accent1"/>
                </a:solidFill>
                <a:latin typeface="+mn-lt"/>
                <a:ea typeface="+mn-ea"/>
                <a:cs typeface="+mn-cs"/>
              </a:defRPr>
            </a:lvl5pPr>
            <a:lvl6pPr marL="361950" indent="-361950" algn="l" defTabSz="914400" rtl="0" eaLnBrk="1" latinLnBrk="0" hangingPunct="1">
              <a:lnSpc>
                <a:spcPct val="90000"/>
              </a:lnSpc>
              <a:spcBef>
                <a:spcPts val="800"/>
              </a:spcBef>
              <a:spcAft>
                <a:spcPts val="800"/>
              </a:spcAft>
              <a:buClr>
                <a:schemeClr val="bg2"/>
              </a:buClr>
              <a:buFont typeface="+mj-lt"/>
              <a:buAutoNum type="arabicPeriod"/>
              <a:tabLst/>
              <a:defRPr sz="2400" kern="1200">
                <a:solidFill>
                  <a:schemeClr val="bg2"/>
                </a:solidFill>
                <a:latin typeface="+mn-lt"/>
                <a:ea typeface="+mn-ea"/>
                <a:cs typeface="+mn-cs"/>
              </a:defRPr>
            </a:lvl6pPr>
            <a:lvl7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marL="0" indent="0">
              <a:buNone/>
            </a:pPr>
            <a:r>
              <a:rPr lang="pt-PT" dirty="0">
                <a:solidFill>
                  <a:srgbClr val="001158"/>
                </a:solidFill>
              </a:rPr>
              <a:t>Helps identify which variables might be a problem</a:t>
            </a:r>
            <a:endParaRPr lang="en-GB" dirty="0">
              <a:solidFill>
                <a:srgbClr val="001158"/>
              </a:solidFill>
            </a:endParaRPr>
          </a:p>
        </p:txBody>
      </p:sp>
      <p:sp>
        <p:nvSpPr>
          <p:cNvPr id="11" name="Espaço Reservado para Texto Vertical 2">
            <a:extLst>
              <a:ext uri="{FF2B5EF4-FFF2-40B4-BE49-F238E27FC236}">
                <a16:creationId xmlns:a16="http://schemas.microsoft.com/office/drawing/2014/main" id="{343AD141-F90C-4BEF-A882-2A8B2F8CB244}"/>
              </a:ext>
            </a:extLst>
          </p:cNvPr>
          <p:cNvSpPr txBox="1">
            <a:spLocks/>
          </p:cNvSpPr>
          <p:nvPr/>
        </p:nvSpPr>
        <p:spPr>
          <a:xfrm>
            <a:off x="9128889" y="5381848"/>
            <a:ext cx="2744787" cy="927472"/>
          </a:xfrm>
          <a:prstGeom prst="rect">
            <a:avLst/>
          </a:prstGeom>
          <a:noFill/>
        </p:spPr>
        <p:txBody>
          <a:bodyPr vert="horz" wrap="square" lIns="0" tIns="0" rIns="0" bIns="0" rtlCol="0">
            <a:normAutofit/>
          </a:bodyPr>
          <a:lstStyle>
            <a:lvl1pPr marL="361950" indent="-361950" algn="l" defTabSz="914400" rtl="0" eaLnBrk="1" latinLnBrk="0" hangingPunct="1">
              <a:lnSpc>
                <a:spcPct val="90000"/>
              </a:lnSpc>
              <a:spcBef>
                <a:spcPts val="800"/>
              </a:spcBef>
              <a:spcAft>
                <a:spcPts val="800"/>
              </a:spcAft>
              <a:buClr>
                <a:schemeClr val="bg2"/>
              </a:buClr>
              <a:buFont typeface="+mj-lt"/>
              <a:buAutoNum type="arabicPeriod"/>
              <a:defRPr sz="2400" kern="1200">
                <a:solidFill>
                  <a:schemeClr val="bg2"/>
                </a:solidFill>
                <a:latin typeface="+mn-lt"/>
                <a:ea typeface="+mn-ea"/>
                <a:cs typeface="+mn-cs"/>
              </a:defRPr>
            </a:lvl1pPr>
            <a:lvl2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accent1"/>
                </a:solidFill>
                <a:latin typeface="+mn-lt"/>
                <a:ea typeface="+mn-ea"/>
                <a:cs typeface="+mn-cs"/>
              </a:defRPr>
            </a:lvl5pPr>
            <a:lvl6pPr marL="361950" indent="-361950" algn="l" defTabSz="914400" rtl="0" eaLnBrk="1" latinLnBrk="0" hangingPunct="1">
              <a:lnSpc>
                <a:spcPct val="90000"/>
              </a:lnSpc>
              <a:spcBef>
                <a:spcPts val="800"/>
              </a:spcBef>
              <a:spcAft>
                <a:spcPts val="800"/>
              </a:spcAft>
              <a:buClr>
                <a:schemeClr val="bg2"/>
              </a:buClr>
              <a:buFont typeface="+mj-lt"/>
              <a:buAutoNum type="arabicPeriod"/>
              <a:tabLst/>
              <a:defRPr sz="2400" kern="1200">
                <a:solidFill>
                  <a:schemeClr val="bg2"/>
                </a:solidFill>
                <a:latin typeface="+mn-lt"/>
                <a:ea typeface="+mn-ea"/>
                <a:cs typeface="+mn-cs"/>
              </a:defRPr>
            </a:lvl6pPr>
            <a:lvl7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marL="0" indent="0">
              <a:buNone/>
            </a:pPr>
            <a:r>
              <a:rPr lang="pt-PT" dirty="0">
                <a:solidFill>
                  <a:srgbClr val="001158"/>
                </a:solidFill>
              </a:rPr>
              <a:t>Tells you if there is a problem</a:t>
            </a:r>
            <a:endParaRPr lang="en-GB" dirty="0">
              <a:solidFill>
                <a:srgbClr val="001158"/>
              </a:solidFill>
            </a:endParaRPr>
          </a:p>
        </p:txBody>
      </p:sp>
      <p:sp>
        <p:nvSpPr>
          <p:cNvPr id="12" name="Seta: para a Direita 11">
            <a:extLst>
              <a:ext uri="{FF2B5EF4-FFF2-40B4-BE49-F238E27FC236}">
                <a16:creationId xmlns:a16="http://schemas.microsoft.com/office/drawing/2014/main" id="{4CC22693-328D-4E54-8D7A-B8D247046DEB}"/>
              </a:ext>
            </a:extLst>
          </p:cNvPr>
          <p:cNvSpPr/>
          <p:nvPr/>
        </p:nvSpPr>
        <p:spPr>
          <a:xfrm>
            <a:off x="7685298" y="1556792"/>
            <a:ext cx="936104" cy="432048"/>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Espaço Reservado para Texto Vertical 2">
            <a:extLst>
              <a:ext uri="{FF2B5EF4-FFF2-40B4-BE49-F238E27FC236}">
                <a16:creationId xmlns:a16="http://schemas.microsoft.com/office/drawing/2014/main" id="{21BBF011-3746-40FC-B244-0E6027FF77A2}"/>
              </a:ext>
            </a:extLst>
          </p:cNvPr>
          <p:cNvSpPr txBox="1">
            <a:spLocks/>
          </p:cNvSpPr>
          <p:nvPr/>
        </p:nvSpPr>
        <p:spPr>
          <a:xfrm>
            <a:off x="9128889" y="1362558"/>
            <a:ext cx="2744787" cy="1533822"/>
          </a:xfrm>
          <a:prstGeom prst="rect">
            <a:avLst/>
          </a:prstGeom>
          <a:noFill/>
        </p:spPr>
        <p:txBody>
          <a:bodyPr vert="horz" wrap="square" lIns="0" tIns="0" rIns="0" bIns="0" rtlCol="0">
            <a:normAutofit/>
          </a:bodyPr>
          <a:lstStyle>
            <a:lvl1pPr marL="361950" indent="-361950" algn="l" defTabSz="914400" rtl="0" eaLnBrk="1" latinLnBrk="0" hangingPunct="1">
              <a:lnSpc>
                <a:spcPct val="90000"/>
              </a:lnSpc>
              <a:spcBef>
                <a:spcPts val="800"/>
              </a:spcBef>
              <a:spcAft>
                <a:spcPts val="800"/>
              </a:spcAft>
              <a:buClr>
                <a:schemeClr val="bg2"/>
              </a:buClr>
              <a:buFont typeface="+mj-lt"/>
              <a:buAutoNum type="arabicPeriod"/>
              <a:defRPr sz="2400" kern="1200">
                <a:solidFill>
                  <a:schemeClr val="bg2"/>
                </a:solidFill>
                <a:latin typeface="+mn-lt"/>
                <a:ea typeface="+mn-ea"/>
                <a:cs typeface="+mn-cs"/>
              </a:defRPr>
            </a:lvl1pPr>
            <a:lvl2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accent1"/>
                </a:solidFill>
                <a:latin typeface="+mn-lt"/>
                <a:ea typeface="+mn-ea"/>
                <a:cs typeface="+mn-cs"/>
              </a:defRPr>
            </a:lvl5pPr>
            <a:lvl6pPr marL="361950" indent="-361950" algn="l" defTabSz="914400" rtl="0" eaLnBrk="1" latinLnBrk="0" hangingPunct="1">
              <a:lnSpc>
                <a:spcPct val="90000"/>
              </a:lnSpc>
              <a:spcBef>
                <a:spcPts val="800"/>
              </a:spcBef>
              <a:spcAft>
                <a:spcPts val="800"/>
              </a:spcAft>
              <a:buClr>
                <a:schemeClr val="bg2"/>
              </a:buClr>
              <a:buFont typeface="+mj-lt"/>
              <a:buAutoNum type="arabicPeriod"/>
              <a:tabLst/>
              <a:defRPr sz="2400" kern="1200">
                <a:solidFill>
                  <a:schemeClr val="bg2"/>
                </a:solidFill>
                <a:latin typeface="+mn-lt"/>
                <a:ea typeface="+mn-ea"/>
                <a:cs typeface="+mn-cs"/>
              </a:defRPr>
            </a:lvl6pPr>
            <a:lvl7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marL="0" indent="0">
              <a:buNone/>
            </a:pPr>
            <a:r>
              <a:rPr lang="pt-PT" dirty="0">
                <a:solidFill>
                  <a:srgbClr val="001158"/>
                </a:solidFill>
              </a:rPr>
              <a:t>All statistical tests have to be done on the AOI</a:t>
            </a:r>
            <a:endParaRPr lang="en-GB" dirty="0">
              <a:solidFill>
                <a:srgbClr val="001158"/>
              </a:solidFill>
            </a:endParaRPr>
          </a:p>
        </p:txBody>
      </p:sp>
    </p:spTree>
    <p:extLst>
      <p:ext uri="{BB962C8B-B14F-4D97-AF65-F5344CB8AC3E}">
        <p14:creationId xmlns:p14="http://schemas.microsoft.com/office/powerpoint/2010/main" val="1771955283"/>
      </p:ext>
    </p:extLst>
  </p:cSld>
  <p:clrMapOvr>
    <a:masterClrMapping/>
  </p:clrMapOvr>
  <p:transition spd="slow">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609F69-75EB-48E0-89E3-7D6E13DC0A8C}"/>
              </a:ext>
            </a:extLst>
          </p:cNvPr>
          <p:cNvSpPr>
            <a:spLocks noGrp="1"/>
          </p:cNvSpPr>
          <p:nvPr>
            <p:ph type="title"/>
          </p:nvPr>
        </p:nvSpPr>
        <p:spPr/>
        <p:txBody>
          <a:bodyPr/>
          <a:lstStyle/>
          <a:p>
            <a:r>
              <a:rPr lang="pt-PT" dirty="0"/>
              <a:t>SDM Practical</a:t>
            </a:r>
            <a:endParaRPr lang="en-GB" dirty="0"/>
          </a:p>
        </p:txBody>
      </p:sp>
      <p:sp>
        <p:nvSpPr>
          <p:cNvPr id="3" name="Espaço Reservado para Texto Vertical 2">
            <a:extLst>
              <a:ext uri="{FF2B5EF4-FFF2-40B4-BE49-F238E27FC236}">
                <a16:creationId xmlns:a16="http://schemas.microsoft.com/office/drawing/2014/main" id="{3D8E4893-18A2-465C-9173-4B1E360C0336}"/>
              </a:ext>
            </a:extLst>
          </p:cNvPr>
          <p:cNvSpPr>
            <a:spLocks noGrp="1"/>
          </p:cNvSpPr>
          <p:nvPr>
            <p:ph type="body" orient="vert" idx="1"/>
          </p:nvPr>
        </p:nvSpPr>
        <p:spPr>
          <a:xfrm>
            <a:off x="404663" y="1252836"/>
            <a:ext cx="6846640" cy="591988"/>
          </a:xfrm>
        </p:spPr>
        <p:txBody>
          <a:bodyPr/>
          <a:lstStyle/>
          <a:p>
            <a:pPr>
              <a:buFont typeface="Arial" panose="020B0604020202020204" pitchFamily="34" charset="0"/>
              <a:buChar char="•"/>
            </a:pPr>
            <a:r>
              <a:rPr lang="pt-PT" dirty="0"/>
              <a:t>Spearmans Rank correlation coefficient – R</a:t>
            </a:r>
          </a:p>
          <a:p>
            <a:pPr lvl="1"/>
            <a:endParaRPr lang="en-GB" dirty="0"/>
          </a:p>
        </p:txBody>
      </p:sp>
      <p:sp>
        <p:nvSpPr>
          <p:cNvPr id="5" name="Espaço Reservado para Número de Slide 4">
            <a:extLst>
              <a:ext uri="{FF2B5EF4-FFF2-40B4-BE49-F238E27FC236}">
                <a16:creationId xmlns:a16="http://schemas.microsoft.com/office/drawing/2014/main" id="{C0677E35-6A67-4CC4-83AE-CADCD04F854A}"/>
              </a:ext>
            </a:extLst>
          </p:cNvPr>
          <p:cNvSpPr>
            <a:spLocks noGrp="1"/>
          </p:cNvSpPr>
          <p:nvPr>
            <p:ph type="sldNum" sz="quarter" idx="4"/>
          </p:nvPr>
        </p:nvSpPr>
        <p:spPr/>
        <p:txBody>
          <a:bodyPr/>
          <a:lstStyle/>
          <a:p>
            <a:fld id="{5EE7099E-8998-4851-915A-4F4831808297}" type="slidenum">
              <a:rPr lang="nl-NL" smtClean="0"/>
              <a:pPr/>
              <a:t>28</a:t>
            </a:fld>
            <a:endParaRPr lang="nl-NL"/>
          </a:p>
        </p:txBody>
      </p:sp>
      <p:pic>
        <p:nvPicPr>
          <p:cNvPr id="6" name="Imagem 5">
            <a:extLst>
              <a:ext uri="{FF2B5EF4-FFF2-40B4-BE49-F238E27FC236}">
                <a16:creationId xmlns:a16="http://schemas.microsoft.com/office/drawing/2014/main" id="{3B34BC27-A2D3-4323-850E-9964B6FC8F69}"/>
              </a:ext>
            </a:extLst>
          </p:cNvPr>
          <p:cNvPicPr>
            <a:picLocks noChangeAspect="1"/>
          </p:cNvPicPr>
          <p:nvPr/>
        </p:nvPicPr>
        <p:blipFill>
          <a:blip r:embed="rId2"/>
          <a:stretch>
            <a:fillRect/>
          </a:stretch>
        </p:blipFill>
        <p:spPr>
          <a:xfrm>
            <a:off x="965720" y="1988840"/>
            <a:ext cx="5724525" cy="1590675"/>
          </a:xfrm>
          <a:prstGeom prst="rect">
            <a:avLst/>
          </a:prstGeom>
        </p:spPr>
      </p:pic>
      <p:sp>
        <p:nvSpPr>
          <p:cNvPr id="7" name="Espaço Reservado para Texto Vertical 2">
            <a:extLst>
              <a:ext uri="{FF2B5EF4-FFF2-40B4-BE49-F238E27FC236}">
                <a16:creationId xmlns:a16="http://schemas.microsoft.com/office/drawing/2014/main" id="{80838B6D-588A-4E93-8117-88B54A5C756D}"/>
              </a:ext>
            </a:extLst>
          </p:cNvPr>
          <p:cNvSpPr txBox="1">
            <a:spLocks/>
          </p:cNvSpPr>
          <p:nvPr/>
        </p:nvSpPr>
        <p:spPr>
          <a:xfrm>
            <a:off x="404661" y="4005064"/>
            <a:ext cx="6846639" cy="2160240"/>
          </a:xfrm>
          <a:prstGeom prst="rect">
            <a:avLst/>
          </a:prstGeom>
          <a:noFill/>
        </p:spPr>
        <p:txBody>
          <a:bodyPr vert="horz" wrap="none" lIns="0" tIns="0" rIns="0" bIns="0" rtlCol="0">
            <a:normAutofit/>
          </a:bodyPr>
          <a:lstStyle>
            <a:lvl1pPr marL="361950" indent="-361950" algn="l" defTabSz="914400" rtl="0" eaLnBrk="1" latinLnBrk="0" hangingPunct="1">
              <a:lnSpc>
                <a:spcPct val="90000"/>
              </a:lnSpc>
              <a:spcBef>
                <a:spcPts val="800"/>
              </a:spcBef>
              <a:spcAft>
                <a:spcPts val="800"/>
              </a:spcAft>
              <a:buClr>
                <a:schemeClr val="bg2"/>
              </a:buClr>
              <a:buFont typeface="+mj-lt"/>
              <a:buAutoNum type="arabicPeriod"/>
              <a:defRPr sz="2400" kern="1200">
                <a:solidFill>
                  <a:schemeClr val="bg2"/>
                </a:solidFill>
                <a:latin typeface="+mn-lt"/>
                <a:ea typeface="+mn-ea"/>
                <a:cs typeface="+mn-cs"/>
              </a:defRPr>
            </a:lvl1pPr>
            <a:lvl2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accent1"/>
                </a:solidFill>
                <a:latin typeface="+mn-lt"/>
                <a:ea typeface="+mn-ea"/>
                <a:cs typeface="+mn-cs"/>
              </a:defRPr>
            </a:lvl5pPr>
            <a:lvl6pPr marL="361950" indent="-361950" algn="l" defTabSz="914400" rtl="0" eaLnBrk="1" latinLnBrk="0" hangingPunct="1">
              <a:lnSpc>
                <a:spcPct val="90000"/>
              </a:lnSpc>
              <a:spcBef>
                <a:spcPts val="800"/>
              </a:spcBef>
              <a:spcAft>
                <a:spcPts val="800"/>
              </a:spcAft>
              <a:buClr>
                <a:schemeClr val="bg2"/>
              </a:buClr>
              <a:buFont typeface="+mj-lt"/>
              <a:buAutoNum type="arabicPeriod"/>
              <a:tabLst/>
              <a:defRPr sz="2400" kern="1200">
                <a:solidFill>
                  <a:schemeClr val="bg2"/>
                </a:solidFill>
                <a:latin typeface="+mn-lt"/>
                <a:ea typeface="+mn-ea"/>
                <a:cs typeface="+mn-cs"/>
              </a:defRPr>
            </a:lvl6pPr>
            <a:lvl7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a:buFont typeface="Arial" panose="020B0604020202020204" pitchFamily="34" charset="0"/>
              <a:buChar char="•"/>
            </a:pPr>
            <a:r>
              <a:rPr lang="pt-PT" dirty="0"/>
              <a:t>Variance of Inflation Factor (VIF)</a:t>
            </a:r>
          </a:p>
          <a:p>
            <a:pPr marL="704850" lvl="1" indent="-342900">
              <a:buFont typeface="+mj-lt"/>
              <a:buAutoNum type="arabicPeriod"/>
            </a:pPr>
            <a:r>
              <a:rPr lang="en-GB" dirty="0"/>
              <a:t>OLS of Variable X ~ of all others</a:t>
            </a:r>
          </a:p>
          <a:p>
            <a:pPr marL="704850" lvl="1" indent="-342900">
              <a:buFont typeface="+mj-lt"/>
              <a:buAutoNum type="arabicPeriod"/>
            </a:pPr>
            <a:r>
              <a:rPr lang="en-GB" dirty="0"/>
              <a:t>Calculate VIF of variable X in function of all the other variables</a:t>
            </a:r>
          </a:p>
        </p:txBody>
      </p:sp>
      <p:pic>
        <p:nvPicPr>
          <p:cNvPr id="4098" name="Picture 2">
            <a:extLst>
              <a:ext uri="{FF2B5EF4-FFF2-40B4-BE49-F238E27FC236}">
                <a16:creationId xmlns:a16="http://schemas.microsoft.com/office/drawing/2014/main" id="{B7E925ED-62A8-41FE-B800-2C01447A443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5439" y="944724"/>
            <a:ext cx="3116347" cy="2952328"/>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m 7">
            <a:extLst>
              <a:ext uri="{FF2B5EF4-FFF2-40B4-BE49-F238E27FC236}">
                <a16:creationId xmlns:a16="http://schemas.microsoft.com/office/drawing/2014/main" id="{7515B3E6-F365-4184-A863-69231DA95EF5}"/>
              </a:ext>
            </a:extLst>
          </p:cNvPr>
          <p:cNvPicPr>
            <a:picLocks noChangeAspect="1"/>
          </p:cNvPicPr>
          <p:nvPr/>
        </p:nvPicPr>
        <p:blipFill>
          <a:blip r:embed="rId4"/>
          <a:stretch>
            <a:fillRect/>
          </a:stretch>
        </p:blipFill>
        <p:spPr>
          <a:xfrm>
            <a:off x="1058615" y="5270878"/>
            <a:ext cx="4626252" cy="937754"/>
          </a:xfrm>
          <a:prstGeom prst="rect">
            <a:avLst/>
          </a:prstGeom>
        </p:spPr>
      </p:pic>
      <p:pic>
        <p:nvPicPr>
          <p:cNvPr id="10" name="Imagem 9">
            <a:extLst>
              <a:ext uri="{FF2B5EF4-FFF2-40B4-BE49-F238E27FC236}">
                <a16:creationId xmlns:a16="http://schemas.microsoft.com/office/drawing/2014/main" id="{BC469EDC-AE69-4CD7-9E31-0DAD3FD385DB}"/>
              </a:ext>
            </a:extLst>
          </p:cNvPr>
          <p:cNvPicPr>
            <a:picLocks noChangeAspect="1"/>
          </p:cNvPicPr>
          <p:nvPr/>
        </p:nvPicPr>
        <p:blipFill>
          <a:blip r:embed="rId5"/>
          <a:stretch>
            <a:fillRect/>
          </a:stretch>
        </p:blipFill>
        <p:spPr>
          <a:xfrm>
            <a:off x="8041732" y="4430185"/>
            <a:ext cx="3895103" cy="1681386"/>
          </a:xfrm>
          <a:prstGeom prst="rect">
            <a:avLst/>
          </a:prstGeom>
        </p:spPr>
      </p:pic>
    </p:spTree>
    <p:extLst>
      <p:ext uri="{BB962C8B-B14F-4D97-AF65-F5344CB8AC3E}">
        <p14:creationId xmlns:p14="http://schemas.microsoft.com/office/powerpoint/2010/main" val="3533528689"/>
      </p:ext>
    </p:extLst>
  </p:cSld>
  <p:clrMapOvr>
    <a:masterClrMapping/>
  </p:clrMapOvr>
  <p:transition spd="slow">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A72132-6C11-40F6-B003-5AB3518F27B8}"/>
              </a:ext>
            </a:extLst>
          </p:cNvPr>
          <p:cNvSpPr>
            <a:spLocks noGrp="1"/>
          </p:cNvSpPr>
          <p:nvPr>
            <p:ph type="title"/>
          </p:nvPr>
        </p:nvSpPr>
        <p:spPr/>
        <p:txBody>
          <a:bodyPr/>
          <a:lstStyle/>
          <a:p>
            <a:r>
              <a:rPr lang="pt-PT" dirty="0"/>
              <a:t>SDM Practical</a:t>
            </a:r>
            <a:endParaRPr lang="en-GB" dirty="0"/>
          </a:p>
        </p:txBody>
      </p:sp>
      <p:sp>
        <p:nvSpPr>
          <p:cNvPr id="3" name="Espaço Reservado para Texto Vertical 2">
            <a:extLst>
              <a:ext uri="{FF2B5EF4-FFF2-40B4-BE49-F238E27FC236}">
                <a16:creationId xmlns:a16="http://schemas.microsoft.com/office/drawing/2014/main" id="{24126EDF-A832-49A5-9C3E-08406D1967BD}"/>
              </a:ext>
            </a:extLst>
          </p:cNvPr>
          <p:cNvSpPr>
            <a:spLocks noGrp="1"/>
          </p:cNvSpPr>
          <p:nvPr>
            <p:ph type="body" orient="vert" idx="1"/>
          </p:nvPr>
        </p:nvSpPr>
        <p:spPr/>
        <p:txBody>
          <a:bodyPr/>
          <a:lstStyle/>
          <a:p>
            <a:pPr>
              <a:buFont typeface="Arial" panose="020B0604020202020204" pitchFamily="34" charset="0"/>
              <a:buChar char="•"/>
            </a:pPr>
            <a:r>
              <a:rPr lang="pt-PT" dirty="0"/>
              <a:t>Script: 02_VariableSelection.R</a:t>
            </a:r>
          </a:p>
          <a:p>
            <a:pPr>
              <a:buFont typeface="Arial" panose="020B0604020202020204" pitchFamily="34" charset="0"/>
              <a:buChar char="•"/>
            </a:pPr>
            <a:endParaRPr lang="en-GB" dirty="0"/>
          </a:p>
        </p:txBody>
      </p:sp>
      <p:sp>
        <p:nvSpPr>
          <p:cNvPr id="5" name="Espaço Reservado para Número de Slide 4">
            <a:extLst>
              <a:ext uri="{FF2B5EF4-FFF2-40B4-BE49-F238E27FC236}">
                <a16:creationId xmlns:a16="http://schemas.microsoft.com/office/drawing/2014/main" id="{4A0C0AA4-B131-4E6F-88AB-93F25E3D5A71}"/>
              </a:ext>
            </a:extLst>
          </p:cNvPr>
          <p:cNvSpPr>
            <a:spLocks noGrp="1"/>
          </p:cNvSpPr>
          <p:nvPr>
            <p:ph type="sldNum" sz="quarter" idx="4"/>
          </p:nvPr>
        </p:nvSpPr>
        <p:spPr/>
        <p:txBody>
          <a:bodyPr/>
          <a:lstStyle/>
          <a:p>
            <a:fld id="{5EE7099E-8998-4851-915A-4F4831808297}" type="slidenum">
              <a:rPr lang="nl-NL" smtClean="0"/>
              <a:pPr/>
              <a:t>29</a:t>
            </a:fld>
            <a:endParaRPr lang="nl-NL"/>
          </a:p>
        </p:txBody>
      </p:sp>
      <p:pic>
        <p:nvPicPr>
          <p:cNvPr id="7" name="Imagem 6">
            <a:extLst>
              <a:ext uri="{FF2B5EF4-FFF2-40B4-BE49-F238E27FC236}">
                <a16:creationId xmlns:a16="http://schemas.microsoft.com/office/drawing/2014/main" id="{1ABA819B-923D-484B-8CE0-C2DC66FB09E3}"/>
              </a:ext>
            </a:extLst>
          </p:cNvPr>
          <p:cNvPicPr>
            <a:picLocks noChangeAspect="1"/>
          </p:cNvPicPr>
          <p:nvPr/>
        </p:nvPicPr>
        <p:blipFill>
          <a:blip r:embed="rId2"/>
          <a:stretch>
            <a:fillRect/>
          </a:stretch>
        </p:blipFill>
        <p:spPr>
          <a:xfrm>
            <a:off x="2569538" y="2138552"/>
            <a:ext cx="9366919" cy="3838384"/>
          </a:xfrm>
          <a:prstGeom prst="rect">
            <a:avLst/>
          </a:prstGeom>
        </p:spPr>
      </p:pic>
      <p:sp>
        <p:nvSpPr>
          <p:cNvPr id="8" name="CaixaDeTexto 7">
            <a:extLst>
              <a:ext uri="{FF2B5EF4-FFF2-40B4-BE49-F238E27FC236}">
                <a16:creationId xmlns:a16="http://schemas.microsoft.com/office/drawing/2014/main" id="{B90FDF1E-4FB8-4277-B562-F9BBF5D145C7}"/>
              </a:ext>
            </a:extLst>
          </p:cNvPr>
          <p:cNvSpPr txBox="1"/>
          <p:nvPr/>
        </p:nvSpPr>
        <p:spPr>
          <a:xfrm>
            <a:off x="2112338" y="2121288"/>
            <a:ext cx="457200" cy="684076"/>
          </a:xfrm>
          <a:prstGeom prst="rect">
            <a:avLst/>
          </a:prstGeom>
          <a:noFill/>
        </p:spPr>
        <p:txBody>
          <a:bodyPr wrap="none" lIns="108000" tIns="108000" rIns="108000" bIns="108000" rtlCol="0">
            <a:noAutofit/>
          </a:bodyPr>
          <a:lstStyle/>
          <a:p>
            <a:r>
              <a:rPr lang="pt-PT" sz="3600" noProof="0" dirty="0">
                <a:solidFill>
                  <a:srgbClr val="FF0000"/>
                </a:solidFill>
              </a:rPr>
              <a:t>1</a:t>
            </a:r>
            <a:endParaRPr lang="en-GB" sz="3600" noProof="0" dirty="0" err="1">
              <a:solidFill>
                <a:srgbClr val="FF0000"/>
              </a:solidFill>
            </a:endParaRPr>
          </a:p>
        </p:txBody>
      </p:sp>
      <p:sp>
        <p:nvSpPr>
          <p:cNvPr id="9" name="CaixaDeTexto 8">
            <a:extLst>
              <a:ext uri="{FF2B5EF4-FFF2-40B4-BE49-F238E27FC236}">
                <a16:creationId xmlns:a16="http://schemas.microsoft.com/office/drawing/2014/main" id="{75E52C06-C2D1-456B-AFCA-E50A728E1191}"/>
              </a:ext>
            </a:extLst>
          </p:cNvPr>
          <p:cNvSpPr txBox="1"/>
          <p:nvPr/>
        </p:nvSpPr>
        <p:spPr>
          <a:xfrm>
            <a:off x="2112338" y="4410522"/>
            <a:ext cx="457200" cy="719740"/>
          </a:xfrm>
          <a:prstGeom prst="rect">
            <a:avLst/>
          </a:prstGeom>
          <a:noFill/>
        </p:spPr>
        <p:txBody>
          <a:bodyPr wrap="none" lIns="108000" tIns="108000" rIns="108000" bIns="108000" rtlCol="0">
            <a:noAutofit/>
          </a:bodyPr>
          <a:lstStyle/>
          <a:p>
            <a:r>
              <a:rPr lang="pt-PT" sz="3600" noProof="0" dirty="0">
                <a:solidFill>
                  <a:srgbClr val="FF0000"/>
                </a:solidFill>
              </a:rPr>
              <a:t>3</a:t>
            </a:r>
            <a:endParaRPr lang="en-GB" sz="3600" noProof="0" dirty="0" err="1">
              <a:solidFill>
                <a:srgbClr val="FF0000"/>
              </a:solidFill>
            </a:endParaRPr>
          </a:p>
        </p:txBody>
      </p:sp>
      <p:sp>
        <p:nvSpPr>
          <p:cNvPr id="10" name="CaixaDeTexto 9">
            <a:extLst>
              <a:ext uri="{FF2B5EF4-FFF2-40B4-BE49-F238E27FC236}">
                <a16:creationId xmlns:a16="http://schemas.microsoft.com/office/drawing/2014/main" id="{6411B0ED-F106-42F3-89FA-BB10CF1C2867}"/>
              </a:ext>
            </a:extLst>
          </p:cNvPr>
          <p:cNvSpPr txBox="1"/>
          <p:nvPr/>
        </p:nvSpPr>
        <p:spPr>
          <a:xfrm>
            <a:off x="2112338" y="3776679"/>
            <a:ext cx="457200" cy="684076"/>
          </a:xfrm>
          <a:prstGeom prst="rect">
            <a:avLst/>
          </a:prstGeom>
          <a:noFill/>
        </p:spPr>
        <p:txBody>
          <a:bodyPr wrap="none" lIns="108000" tIns="108000" rIns="108000" bIns="108000" rtlCol="0">
            <a:noAutofit/>
          </a:bodyPr>
          <a:lstStyle/>
          <a:p>
            <a:r>
              <a:rPr lang="pt-PT" sz="3600" noProof="0" dirty="0">
                <a:solidFill>
                  <a:srgbClr val="FF0000"/>
                </a:solidFill>
              </a:rPr>
              <a:t>2</a:t>
            </a:r>
            <a:endParaRPr lang="en-GB" sz="3600" noProof="0" dirty="0" err="1">
              <a:solidFill>
                <a:srgbClr val="FF0000"/>
              </a:solidFill>
            </a:endParaRPr>
          </a:p>
        </p:txBody>
      </p:sp>
      <p:sp>
        <p:nvSpPr>
          <p:cNvPr id="11" name="CaixaDeTexto 10">
            <a:extLst>
              <a:ext uri="{FF2B5EF4-FFF2-40B4-BE49-F238E27FC236}">
                <a16:creationId xmlns:a16="http://schemas.microsoft.com/office/drawing/2014/main" id="{B6C65184-5BD1-449A-A51B-967FB9C2BE7D}"/>
              </a:ext>
            </a:extLst>
          </p:cNvPr>
          <p:cNvSpPr txBox="1"/>
          <p:nvPr/>
        </p:nvSpPr>
        <p:spPr>
          <a:xfrm>
            <a:off x="2112338" y="5080028"/>
            <a:ext cx="457200" cy="678754"/>
          </a:xfrm>
          <a:prstGeom prst="rect">
            <a:avLst/>
          </a:prstGeom>
          <a:noFill/>
        </p:spPr>
        <p:txBody>
          <a:bodyPr wrap="none" lIns="108000" tIns="108000" rIns="108000" bIns="108000" rtlCol="0">
            <a:noAutofit/>
          </a:bodyPr>
          <a:lstStyle/>
          <a:p>
            <a:r>
              <a:rPr lang="pt-PT" sz="3600" noProof="0" dirty="0">
                <a:solidFill>
                  <a:srgbClr val="FF0000"/>
                </a:solidFill>
              </a:rPr>
              <a:t>4</a:t>
            </a:r>
            <a:endParaRPr lang="en-GB" sz="3600" noProof="0" dirty="0" err="1">
              <a:solidFill>
                <a:srgbClr val="FF0000"/>
              </a:solidFill>
            </a:endParaRPr>
          </a:p>
        </p:txBody>
      </p:sp>
    </p:spTree>
    <p:extLst>
      <p:ext uri="{BB962C8B-B14F-4D97-AF65-F5344CB8AC3E}">
        <p14:creationId xmlns:p14="http://schemas.microsoft.com/office/powerpoint/2010/main" val="2916520678"/>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8668E5-F7FE-47B3-951B-BE69F1A83CAA}"/>
              </a:ext>
            </a:extLst>
          </p:cNvPr>
          <p:cNvSpPr>
            <a:spLocks noGrp="1"/>
          </p:cNvSpPr>
          <p:nvPr>
            <p:ph type="title"/>
          </p:nvPr>
        </p:nvSpPr>
        <p:spPr/>
        <p:txBody>
          <a:bodyPr/>
          <a:lstStyle/>
          <a:p>
            <a:r>
              <a:rPr lang="pt-PT" dirty="0"/>
              <a:t>SDM Practical </a:t>
            </a:r>
            <a:endParaRPr lang="en-GB" dirty="0"/>
          </a:p>
        </p:txBody>
      </p:sp>
      <p:sp>
        <p:nvSpPr>
          <p:cNvPr id="5" name="Espaço Reservado para Número de Slide 4">
            <a:extLst>
              <a:ext uri="{FF2B5EF4-FFF2-40B4-BE49-F238E27FC236}">
                <a16:creationId xmlns:a16="http://schemas.microsoft.com/office/drawing/2014/main" id="{AE3E2513-F045-46BA-BD08-D74B85C1E37A}"/>
              </a:ext>
            </a:extLst>
          </p:cNvPr>
          <p:cNvSpPr>
            <a:spLocks noGrp="1"/>
          </p:cNvSpPr>
          <p:nvPr>
            <p:ph type="sldNum" sz="quarter" idx="4"/>
          </p:nvPr>
        </p:nvSpPr>
        <p:spPr/>
        <p:txBody>
          <a:bodyPr/>
          <a:lstStyle/>
          <a:p>
            <a:fld id="{5EE7099E-8998-4851-915A-4F4831808297}" type="slidenum">
              <a:rPr lang="nl-NL" smtClean="0"/>
              <a:pPr/>
              <a:t>3</a:t>
            </a:fld>
            <a:endParaRPr lang="nl-NL"/>
          </a:p>
        </p:txBody>
      </p:sp>
      <p:sp>
        <p:nvSpPr>
          <p:cNvPr id="9" name="Elipse 8">
            <a:extLst>
              <a:ext uri="{FF2B5EF4-FFF2-40B4-BE49-F238E27FC236}">
                <a16:creationId xmlns:a16="http://schemas.microsoft.com/office/drawing/2014/main" id="{09FDF510-850D-4504-AB7D-152DEDFB07C5}"/>
              </a:ext>
            </a:extLst>
          </p:cNvPr>
          <p:cNvSpPr/>
          <p:nvPr/>
        </p:nvSpPr>
        <p:spPr>
          <a:xfrm>
            <a:off x="3264760" y="2539752"/>
            <a:ext cx="1826303" cy="967950"/>
          </a:xfrm>
          <a:prstGeom prst="ellipse">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solidFill>
                  <a:schemeClr val="tx1"/>
                </a:solidFill>
              </a:rPr>
              <a:t>MAXENT</a:t>
            </a:r>
            <a:endParaRPr lang="en-GB" dirty="0">
              <a:solidFill>
                <a:schemeClr val="tx1"/>
              </a:solidFill>
            </a:endParaRPr>
          </a:p>
        </p:txBody>
      </p:sp>
      <p:sp>
        <p:nvSpPr>
          <p:cNvPr id="10" name="Retângulo 9">
            <a:extLst>
              <a:ext uri="{FF2B5EF4-FFF2-40B4-BE49-F238E27FC236}">
                <a16:creationId xmlns:a16="http://schemas.microsoft.com/office/drawing/2014/main" id="{FB39DC9C-50DD-494C-B439-90A167574DE4}"/>
              </a:ext>
            </a:extLst>
          </p:cNvPr>
          <p:cNvSpPr/>
          <p:nvPr/>
        </p:nvSpPr>
        <p:spPr>
          <a:xfrm>
            <a:off x="5737108" y="2691343"/>
            <a:ext cx="1728192" cy="66399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solidFill>
                  <a:schemeClr val="tx1"/>
                </a:solidFill>
              </a:rPr>
              <a:t>Present</a:t>
            </a:r>
            <a:endParaRPr lang="en-GB" dirty="0">
              <a:solidFill>
                <a:schemeClr val="tx1"/>
              </a:solidFill>
            </a:endParaRPr>
          </a:p>
        </p:txBody>
      </p:sp>
      <p:sp>
        <p:nvSpPr>
          <p:cNvPr id="16" name="Retângulo 15">
            <a:extLst>
              <a:ext uri="{FF2B5EF4-FFF2-40B4-BE49-F238E27FC236}">
                <a16:creationId xmlns:a16="http://schemas.microsoft.com/office/drawing/2014/main" id="{F11B4A2C-8677-42AB-97D2-56AADF10DB46}"/>
              </a:ext>
            </a:extLst>
          </p:cNvPr>
          <p:cNvSpPr/>
          <p:nvPr/>
        </p:nvSpPr>
        <p:spPr>
          <a:xfrm>
            <a:off x="806565" y="1869063"/>
            <a:ext cx="1728192" cy="66399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solidFill>
                  <a:schemeClr val="tx1"/>
                </a:solidFill>
              </a:rPr>
              <a:t>Occurrence</a:t>
            </a:r>
            <a:endParaRPr lang="en-GB" dirty="0">
              <a:solidFill>
                <a:schemeClr val="tx1"/>
              </a:solidFill>
            </a:endParaRPr>
          </a:p>
        </p:txBody>
      </p:sp>
      <p:sp>
        <p:nvSpPr>
          <p:cNvPr id="17" name="Retângulo 16">
            <a:extLst>
              <a:ext uri="{FF2B5EF4-FFF2-40B4-BE49-F238E27FC236}">
                <a16:creationId xmlns:a16="http://schemas.microsoft.com/office/drawing/2014/main" id="{83DBE1AC-CBC9-4DE7-A3DE-6A509C903882}"/>
              </a:ext>
            </a:extLst>
          </p:cNvPr>
          <p:cNvSpPr/>
          <p:nvPr/>
        </p:nvSpPr>
        <p:spPr>
          <a:xfrm>
            <a:off x="806565" y="3536598"/>
            <a:ext cx="1728192" cy="66399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solidFill>
                  <a:schemeClr val="tx1"/>
                </a:solidFill>
              </a:rPr>
              <a:t>Enviroment</a:t>
            </a:r>
            <a:endParaRPr lang="en-GB" dirty="0">
              <a:solidFill>
                <a:schemeClr val="tx1"/>
              </a:solidFill>
            </a:endParaRPr>
          </a:p>
        </p:txBody>
      </p:sp>
      <p:cxnSp>
        <p:nvCxnSpPr>
          <p:cNvPr id="20" name="Conector: Angulado 19">
            <a:extLst>
              <a:ext uri="{FF2B5EF4-FFF2-40B4-BE49-F238E27FC236}">
                <a16:creationId xmlns:a16="http://schemas.microsoft.com/office/drawing/2014/main" id="{3ABE0654-C6C2-49BC-B01C-E31E66CEB7BE}"/>
              </a:ext>
            </a:extLst>
          </p:cNvPr>
          <p:cNvCxnSpPr>
            <a:stCxn id="17" idx="3"/>
            <a:endCxn id="9" idx="2"/>
          </p:cNvCxnSpPr>
          <p:nvPr/>
        </p:nvCxnSpPr>
        <p:spPr>
          <a:xfrm flipV="1">
            <a:off x="2534757" y="3023727"/>
            <a:ext cx="730003" cy="844869"/>
          </a:xfrm>
          <a:prstGeom prst="bentConnector3">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Angulado 20">
            <a:extLst>
              <a:ext uri="{FF2B5EF4-FFF2-40B4-BE49-F238E27FC236}">
                <a16:creationId xmlns:a16="http://schemas.microsoft.com/office/drawing/2014/main" id="{71579574-4D45-45D6-9740-832516AD6F5C}"/>
              </a:ext>
            </a:extLst>
          </p:cNvPr>
          <p:cNvCxnSpPr>
            <a:cxnSpLocks/>
            <a:stCxn id="16" idx="3"/>
            <a:endCxn id="9" idx="2"/>
          </p:cNvCxnSpPr>
          <p:nvPr/>
        </p:nvCxnSpPr>
        <p:spPr>
          <a:xfrm>
            <a:off x="2534757" y="2201061"/>
            <a:ext cx="730003" cy="822666"/>
          </a:xfrm>
          <a:prstGeom prst="bentConnector3">
            <a:avLst>
              <a:gd name="adj1" fmla="val 50000"/>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de Seta Reta 26">
            <a:extLst>
              <a:ext uri="{FF2B5EF4-FFF2-40B4-BE49-F238E27FC236}">
                <a16:creationId xmlns:a16="http://schemas.microsoft.com/office/drawing/2014/main" id="{82A2656E-B6C0-4D7F-A023-0EC830FFF9A3}"/>
              </a:ext>
            </a:extLst>
          </p:cNvPr>
          <p:cNvCxnSpPr>
            <a:cxnSpLocks/>
            <a:stCxn id="9" idx="6"/>
            <a:endCxn id="10" idx="1"/>
          </p:cNvCxnSpPr>
          <p:nvPr/>
        </p:nvCxnSpPr>
        <p:spPr>
          <a:xfrm flipV="1">
            <a:off x="5091063" y="3023341"/>
            <a:ext cx="646045" cy="386"/>
          </a:xfrm>
          <a:prstGeom prst="straightConnector1">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3" name="Retângulo 22">
            <a:extLst>
              <a:ext uri="{FF2B5EF4-FFF2-40B4-BE49-F238E27FC236}">
                <a16:creationId xmlns:a16="http://schemas.microsoft.com/office/drawing/2014/main" id="{5B2CB82F-2E14-4F2E-8385-67BF463F49F6}"/>
              </a:ext>
            </a:extLst>
          </p:cNvPr>
          <p:cNvSpPr/>
          <p:nvPr/>
        </p:nvSpPr>
        <p:spPr>
          <a:xfrm>
            <a:off x="5737108" y="3691502"/>
            <a:ext cx="1728192" cy="66399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solidFill>
                  <a:schemeClr val="tx1"/>
                </a:solidFill>
              </a:rPr>
              <a:t>Future scenario</a:t>
            </a:r>
            <a:endParaRPr lang="en-GB" dirty="0">
              <a:solidFill>
                <a:schemeClr val="tx1"/>
              </a:solidFill>
            </a:endParaRPr>
          </a:p>
        </p:txBody>
      </p:sp>
      <p:cxnSp>
        <p:nvCxnSpPr>
          <p:cNvPr id="24" name="Conector de Seta Reta 23">
            <a:extLst>
              <a:ext uri="{FF2B5EF4-FFF2-40B4-BE49-F238E27FC236}">
                <a16:creationId xmlns:a16="http://schemas.microsoft.com/office/drawing/2014/main" id="{9C71C09B-29DF-475D-8871-DC8BA6B06896}"/>
              </a:ext>
            </a:extLst>
          </p:cNvPr>
          <p:cNvCxnSpPr>
            <a:cxnSpLocks/>
            <a:stCxn id="9" idx="6"/>
            <a:endCxn id="23" idx="1"/>
          </p:cNvCxnSpPr>
          <p:nvPr/>
        </p:nvCxnSpPr>
        <p:spPr>
          <a:xfrm>
            <a:off x="5091063" y="3023727"/>
            <a:ext cx="646045" cy="999773"/>
          </a:xfrm>
          <a:prstGeom prst="straightConnector1">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5" name="Retângulo 34">
            <a:extLst>
              <a:ext uri="{FF2B5EF4-FFF2-40B4-BE49-F238E27FC236}">
                <a16:creationId xmlns:a16="http://schemas.microsoft.com/office/drawing/2014/main" id="{EA65D637-4FC5-4570-A8C2-84F5997E32DA}"/>
              </a:ext>
            </a:extLst>
          </p:cNvPr>
          <p:cNvSpPr/>
          <p:nvPr/>
        </p:nvSpPr>
        <p:spPr>
          <a:xfrm>
            <a:off x="8619455" y="2691342"/>
            <a:ext cx="1728192" cy="66399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solidFill>
                  <a:schemeClr val="tx1"/>
                </a:solidFill>
              </a:rPr>
              <a:t>Model performance</a:t>
            </a:r>
            <a:endParaRPr lang="en-GB" dirty="0">
              <a:solidFill>
                <a:schemeClr val="tx1"/>
              </a:solidFill>
            </a:endParaRPr>
          </a:p>
        </p:txBody>
      </p:sp>
      <p:sp>
        <p:nvSpPr>
          <p:cNvPr id="39" name="Retângulo 38">
            <a:extLst>
              <a:ext uri="{FF2B5EF4-FFF2-40B4-BE49-F238E27FC236}">
                <a16:creationId xmlns:a16="http://schemas.microsoft.com/office/drawing/2014/main" id="{9EC9DDCF-27F6-4AB4-B2CA-E488105657FB}"/>
              </a:ext>
            </a:extLst>
          </p:cNvPr>
          <p:cNvSpPr/>
          <p:nvPr/>
        </p:nvSpPr>
        <p:spPr>
          <a:xfrm>
            <a:off x="8619455" y="3691502"/>
            <a:ext cx="1728192" cy="66399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solidFill>
                  <a:schemeClr val="tx1"/>
                </a:solidFill>
              </a:rPr>
              <a:t>Change map</a:t>
            </a:r>
            <a:endParaRPr lang="en-GB" dirty="0">
              <a:solidFill>
                <a:schemeClr val="tx1"/>
              </a:solidFill>
            </a:endParaRPr>
          </a:p>
        </p:txBody>
      </p:sp>
      <p:cxnSp>
        <p:nvCxnSpPr>
          <p:cNvPr id="40" name="Conector de Seta Reta 39">
            <a:extLst>
              <a:ext uri="{FF2B5EF4-FFF2-40B4-BE49-F238E27FC236}">
                <a16:creationId xmlns:a16="http://schemas.microsoft.com/office/drawing/2014/main" id="{65A7FA07-5981-464A-8BCF-492FF820EE46}"/>
              </a:ext>
            </a:extLst>
          </p:cNvPr>
          <p:cNvCxnSpPr>
            <a:cxnSpLocks/>
            <a:stCxn id="10" idx="3"/>
            <a:endCxn id="35" idx="1"/>
          </p:cNvCxnSpPr>
          <p:nvPr/>
        </p:nvCxnSpPr>
        <p:spPr>
          <a:xfrm flipV="1">
            <a:off x="7465300" y="3023340"/>
            <a:ext cx="1154155" cy="1"/>
          </a:xfrm>
          <a:prstGeom prst="straightConnector1">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ector de Seta Reta 41">
            <a:extLst>
              <a:ext uri="{FF2B5EF4-FFF2-40B4-BE49-F238E27FC236}">
                <a16:creationId xmlns:a16="http://schemas.microsoft.com/office/drawing/2014/main" id="{E5E20C01-3BEF-4D5C-8E4D-B8D3E72E99FE}"/>
              </a:ext>
            </a:extLst>
          </p:cNvPr>
          <p:cNvCxnSpPr>
            <a:cxnSpLocks/>
            <a:stCxn id="10" idx="3"/>
            <a:endCxn id="39" idx="1"/>
          </p:cNvCxnSpPr>
          <p:nvPr/>
        </p:nvCxnSpPr>
        <p:spPr>
          <a:xfrm>
            <a:off x="7465300" y="3023341"/>
            <a:ext cx="1154155" cy="1000159"/>
          </a:xfrm>
          <a:prstGeom prst="straightConnector1">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ector de Seta Reta 44">
            <a:extLst>
              <a:ext uri="{FF2B5EF4-FFF2-40B4-BE49-F238E27FC236}">
                <a16:creationId xmlns:a16="http://schemas.microsoft.com/office/drawing/2014/main" id="{C1397B5A-9435-41D3-A94B-2099889F98E1}"/>
              </a:ext>
            </a:extLst>
          </p:cNvPr>
          <p:cNvCxnSpPr>
            <a:cxnSpLocks/>
            <a:stCxn id="23" idx="3"/>
            <a:endCxn id="39" idx="1"/>
          </p:cNvCxnSpPr>
          <p:nvPr/>
        </p:nvCxnSpPr>
        <p:spPr>
          <a:xfrm>
            <a:off x="7465300" y="4023500"/>
            <a:ext cx="1154155" cy="0"/>
          </a:xfrm>
          <a:prstGeom prst="straightConnector1">
            <a:avLst/>
          </a:prstGeom>
          <a:ln w="127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53" name="Espaço Reservado para Texto Vertical 2">
            <a:extLst>
              <a:ext uri="{FF2B5EF4-FFF2-40B4-BE49-F238E27FC236}">
                <a16:creationId xmlns:a16="http://schemas.microsoft.com/office/drawing/2014/main" id="{9E8F0894-0544-4228-AE17-E618453777E5}"/>
              </a:ext>
            </a:extLst>
          </p:cNvPr>
          <p:cNvSpPr>
            <a:spLocks noGrp="1"/>
          </p:cNvSpPr>
          <p:nvPr>
            <p:ph type="body" orient="vert" idx="1"/>
          </p:nvPr>
        </p:nvSpPr>
        <p:spPr>
          <a:xfrm>
            <a:off x="404662" y="4726766"/>
            <a:ext cx="11389023" cy="1321905"/>
          </a:xfrm>
        </p:spPr>
        <p:txBody>
          <a:bodyPr wrap="square">
            <a:normAutofit lnSpcReduction="10000"/>
          </a:bodyPr>
          <a:lstStyle/>
          <a:p>
            <a:pPr>
              <a:buFont typeface="Arial" panose="020B0604020202020204" pitchFamily="34" charset="0"/>
              <a:buChar char="•"/>
            </a:pPr>
            <a:r>
              <a:rPr lang="pt-PT" dirty="0"/>
              <a:t>The practical tutorial is based on a bat species </a:t>
            </a:r>
            <a:r>
              <a:rPr lang="pt-PT" dirty="0">
                <a:solidFill>
                  <a:srgbClr val="FF0000"/>
                </a:solidFill>
              </a:rPr>
              <a:t>-&gt;</a:t>
            </a:r>
            <a:r>
              <a:rPr lang="pt-PT" dirty="0"/>
              <a:t> </a:t>
            </a:r>
            <a:r>
              <a:rPr lang="pt-PT" dirty="0">
                <a:solidFill>
                  <a:srgbClr val="FF0000"/>
                </a:solidFill>
              </a:rPr>
              <a:t>adapt it to your species</a:t>
            </a:r>
          </a:p>
          <a:p>
            <a:pPr>
              <a:buFont typeface="Arial" panose="020B0604020202020204" pitchFamily="34" charset="0"/>
              <a:buChar char="•"/>
            </a:pPr>
            <a:endParaRPr lang="pt-PT" dirty="0">
              <a:solidFill>
                <a:srgbClr val="FF0000"/>
              </a:solidFill>
            </a:endParaRPr>
          </a:p>
          <a:p>
            <a:pPr>
              <a:buFont typeface="Arial" panose="020B0604020202020204" pitchFamily="34" charset="0"/>
              <a:buChar char="•"/>
            </a:pPr>
            <a:r>
              <a:rPr lang="pt-PT" dirty="0">
                <a:solidFill>
                  <a:srgbClr val="001158"/>
                </a:solidFill>
              </a:rPr>
              <a:t>There is an R script for each section </a:t>
            </a:r>
            <a:r>
              <a:rPr lang="pt-PT" dirty="0">
                <a:solidFill>
                  <a:srgbClr val="FF0000"/>
                </a:solidFill>
              </a:rPr>
              <a:t>-&gt; you mostly have to adapt the folder paths</a:t>
            </a:r>
            <a:endParaRPr lang="en-GB" dirty="0">
              <a:solidFill>
                <a:srgbClr val="FF0000"/>
              </a:solidFill>
            </a:endParaRPr>
          </a:p>
        </p:txBody>
      </p:sp>
    </p:spTree>
    <p:extLst>
      <p:ext uri="{BB962C8B-B14F-4D97-AF65-F5344CB8AC3E}">
        <p14:creationId xmlns:p14="http://schemas.microsoft.com/office/powerpoint/2010/main" val="3095517141"/>
      </p:ext>
    </p:extLst>
  </p:cSld>
  <p:clrMapOvr>
    <a:masterClrMapping/>
  </p:clrMapOvr>
  <p:transition spd="slow">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E41BF0-C037-49E2-AE84-4B383BB682F3}"/>
              </a:ext>
            </a:extLst>
          </p:cNvPr>
          <p:cNvSpPr>
            <a:spLocks noGrp="1"/>
          </p:cNvSpPr>
          <p:nvPr>
            <p:ph type="title"/>
          </p:nvPr>
        </p:nvSpPr>
        <p:spPr/>
        <p:txBody>
          <a:bodyPr/>
          <a:lstStyle/>
          <a:p>
            <a:r>
              <a:rPr lang="pt-PT" dirty="0"/>
              <a:t>SDM Practical</a:t>
            </a:r>
            <a:endParaRPr lang="en-GB" dirty="0"/>
          </a:p>
        </p:txBody>
      </p:sp>
      <p:sp>
        <p:nvSpPr>
          <p:cNvPr id="3" name="Espaço Reservado para Texto Vertical 2">
            <a:extLst>
              <a:ext uri="{FF2B5EF4-FFF2-40B4-BE49-F238E27FC236}">
                <a16:creationId xmlns:a16="http://schemas.microsoft.com/office/drawing/2014/main" id="{E1332813-32CC-4EE1-9887-2E25E1B8C284}"/>
              </a:ext>
            </a:extLst>
          </p:cNvPr>
          <p:cNvSpPr>
            <a:spLocks noGrp="1"/>
          </p:cNvSpPr>
          <p:nvPr>
            <p:ph type="body" orient="vert" idx="1"/>
          </p:nvPr>
        </p:nvSpPr>
        <p:spPr>
          <a:xfrm>
            <a:off x="404662" y="1476822"/>
            <a:ext cx="5870621" cy="1456084"/>
          </a:xfrm>
        </p:spPr>
        <p:txBody>
          <a:bodyPr wrap="square"/>
          <a:lstStyle/>
          <a:p>
            <a:r>
              <a:rPr lang="pt-PT" dirty="0"/>
              <a:t>Some of my variables have high r value</a:t>
            </a:r>
          </a:p>
          <a:p>
            <a:pPr lvl="1"/>
            <a:endParaRPr lang="pt-PT" dirty="0"/>
          </a:p>
          <a:p>
            <a:r>
              <a:rPr lang="pt-PT" dirty="0"/>
              <a:t>There is only need to remove if VIF &gt; 10</a:t>
            </a:r>
          </a:p>
          <a:p>
            <a:pPr marL="0" indent="0">
              <a:buNone/>
            </a:pPr>
            <a:endParaRPr lang="pt-PT" dirty="0"/>
          </a:p>
        </p:txBody>
      </p:sp>
      <p:sp>
        <p:nvSpPr>
          <p:cNvPr id="5" name="Espaço Reservado para Número de Slide 4">
            <a:extLst>
              <a:ext uri="{FF2B5EF4-FFF2-40B4-BE49-F238E27FC236}">
                <a16:creationId xmlns:a16="http://schemas.microsoft.com/office/drawing/2014/main" id="{49B9D002-0E1E-4C62-B45C-1CCFD10F57C4}"/>
              </a:ext>
            </a:extLst>
          </p:cNvPr>
          <p:cNvSpPr>
            <a:spLocks noGrp="1"/>
          </p:cNvSpPr>
          <p:nvPr>
            <p:ph type="sldNum" sz="quarter" idx="4"/>
          </p:nvPr>
        </p:nvSpPr>
        <p:spPr/>
        <p:txBody>
          <a:bodyPr/>
          <a:lstStyle/>
          <a:p>
            <a:fld id="{5EE7099E-8998-4851-915A-4F4831808297}" type="slidenum">
              <a:rPr lang="nl-NL" smtClean="0"/>
              <a:pPr/>
              <a:t>30</a:t>
            </a:fld>
            <a:endParaRPr lang="nl-NL"/>
          </a:p>
        </p:txBody>
      </p:sp>
      <p:pic>
        <p:nvPicPr>
          <p:cNvPr id="6" name="Imagem 5">
            <a:extLst>
              <a:ext uri="{FF2B5EF4-FFF2-40B4-BE49-F238E27FC236}">
                <a16:creationId xmlns:a16="http://schemas.microsoft.com/office/drawing/2014/main" id="{F7F64135-A621-498C-938E-F534940A1793}"/>
              </a:ext>
            </a:extLst>
          </p:cNvPr>
          <p:cNvPicPr>
            <a:picLocks noChangeAspect="1"/>
          </p:cNvPicPr>
          <p:nvPr/>
        </p:nvPicPr>
        <p:blipFill>
          <a:blip r:embed="rId2"/>
          <a:stretch>
            <a:fillRect/>
          </a:stretch>
        </p:blipFill>
        <p:spPr>
          <a:xfrm>
            <a:off x="6819255" y="994023"/>
            <a:ext cx="5197272" cy="2052922"/>
          </a:xfrm>
          <a:prstGeom prst="rect">
            <a:avLst/>
          </a:prstGeom>
        </p:spPr>
      </p:pic>
      <p:pic>
        <p:nvPicPr>
          <p:cNvPr id="7" name="Imagem 6">
            <a:extLst>
              <a:ext uri="{FF2B5EF4-FFF2-40B4-BE49-F238E27FC236}">
                <a16:creationId xmlns:a16="http://schemas.microsoft.com/office/drawing/2014/main" id="{F481EBE9-EBDB-430B-8A6C-C81F915C1848}"/>
              </a:ext>
            </a:extLst>
          </p:cNvPr>
          <p:cNvPicPr>
            <a:picLocks noChangeAspect="1"/>
          </p:cNvPicPr>
          <p:nvPr/>
        </p:nvPicPr>
        <p:blipFill>
          <a:blip r:embed="rId3"/>
          <a:stretch>
            <a:fillRect/>
          </a:stretch>
        </p:blipFill>
        <p:spPr>
          <a:xfrm>
            <a:off x="842591" y="3807608"/>
            <a:ext cx="7638729" cy="1284257"/>
          </a:xfrm>
          <a:prstGeom prst="rect">
            <a:avLst/>
          </a:prstGeom>
        </p:spPr>
      </p:pic>
      <p:pic>
        <p:nvPicPr>
          <p:cNvPr id="9" name="Imagem 8">
            <a:extLst>
              <a:ext uri="{FF2B5EF4-FFF2-40B4-BE49-F238E27FC236}">
                <a16:creationId xmlns:a16="http://schemas.microsoft.com/office/drawing/2014/main" id="{E6EC5B85-9BC5-41B3-BB83-A186C5C47471}"/>
              </a:ext>
            </a:extLst>
          </p:cNvPr>
          <p:cNvPicPr>
            <a:picLocks noChangeAspect="1"/>
          </p:cNvPicPr>
          <p:nvPr/>
        </p:nvPicPr>
        <p:blipFill>
          <a:blip r:embed="rId4"/>
          <a:stretch>
            <a:fillRect/>
          </a:stretch>
        </p:blipFill>
        <p:spPr>
          <a:xfrm>
            <a:off x="9051503" y="3704371"/>
            <a:ext cx="2152650" cy="1495425"/>
          </a:xfrm>
          <a:prstGeom prst="rect">
            <a:avLst/>
          </a:prstGeom>
        </p:spPr>
      </p:pic>
      <p:sp>
        <p:nvSpPr>
          <p:cNvPr id="10" name="Retângulo 9">
            <a:extLst>
              <a:ext uri="{FF2B5EF4-FFF2-40B4-BE49-F238E27FC236}">
                <a16:creationId xmlns:a16="http://schemas.microsoft.com/office/drawing/2014/main" id="{68A5ACE8-D022-484F-A3D6-2C3DB229182A}"/>
              </a:ext>
            </a:extLst>
          </p:cNvPr>
          <p:cNvSpPr/>
          <p:nvPr/>
        </p:nvSpPr>
        <p:spPr>
          <a:xfrm>
            <a:off x="7035279" y="1772816"/>
            <a:ext cx="792088" cy="4320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tângulo 10">
            <a:extLst>
              <a:ext uri="{FF2B5EF4-FFF2-40B4-BE49-F238E27FC236}">
                <a16:creationId xmlns:a16="http://schemas.microsoft.com/office/drawing/2014/main" id="{6A7B3E6F-6E2D-4FEB-B4C6-4F9875BE0996}"/>
              </a:ext>
            </a:extLst>
          </p:cNvPr>
          <p:cNvSpPr/>
          <p:nvPr/>
        </p:nvSpPr>
        <p:spPr>
          <a:xfrm>
            <a:off x="9555559" y="4077072"/>
            <a:ext cx="1648594" cy="4320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Espaço Reservado para Texto Vertical 2">
            <a:extLst>
              <a:ext uri="{FF2B5EF4-FFF2-40B4-BE49-F238E27FC236}">
                <a16:creationId xmlns:a16="http://schemas.microsoft.com/office/drawing/2014/main" id="{80458D59-AA42-404D-8527-8AEC78690A73}"/>
              </a:ext>
            </a:extLst>
          </p:cNvPr>
          <p:cNvSpPr txBox="1">
            <a:spLocks/>
          </p:cNvSpPr>
          <p:nvPr/>
        </p:nvSpPr>
        <p:spPr>
          <a:xfrm>
            <a:off x="565227" y="5572497"/>
            <a:ext cx="11067893" cy="728042"/>
          </a:xfrm>
          <a:prstGeom prst="rect">
            <a:avLst/>
          </a:prstGeom>
          <a:noFill/>
        </p:spPr>
        <p:txBody>
          <a:bodyPr vert="horz" wrap="square" lIns="0" tIns="0" rIns="0" bIns="0" rtlCol="0">
            <a:normAutofit/>
          </a:bodyPr>
          <a:lstStyle>
            <a:lvl1pPr marL="361950" indent="-361950" algn="l" defTabSz="914400" rtl="0" eaLnBrk="1" latinLnBrk="0" hangingPunct="1">
              <a:lnSpc>
                <a:spcPct val="90000"/>
              </a:lnSpc>
              <a:spcBef>
                <a:spcPts val="800"/>
              </a:spcBef>
              <a:spcAft>
                <a:spcPts val="800"/>
              </a:spcAft>
              <a:buClr>
                <a:schemeClr val="bg2"/>
              </a:buClr>
              <a:buFont typeface="+mj-lt"/>
              <a:buAutoNum type="arabicPeriod"/>
              <a:defRPr sz="2400" kern="1200">
                <a:solidFill>
                  <a:schemeClr val="bg2"/>
                </a:solidFill>
                <a:latin typeface="+mn-lt"/>
                <a:ea typeface="+mn-ea"/>
                <a:cs typeface="+mn-cs"/>
              </a:defRPr>
            </a:lvl1pPr>
            <a:lvl2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accent1"/>
                </a:solidFill>
                <a:latin typeface="+mn-lt"/>
                <a:ea typeface="+mn-ea"/>
                <a:cs typeface="+mn-cs"/>
              </a:defRPr>
            </a:lvl5pPr>
            <a:lvl6pPr marL="361950" indent="-361950" algn="l" defTabSz="914400" rtl="0" eaLnBrk="1" latinLnBrk="0" hangingPunct="1">
              <a:lnSpc>
                <a:spcPct val="90000"/>
              </a:lnSpc>
              <a:spcBef>
                <a:spcPts val="800"/>
              </a:spcBef>
              <a:spcAft>
                <a:spcPts val="800"/>
              </a:spcAft>
              <a:buClr>
                <a:schemeClr val="bg2"/>
              </a:buClr>
              <a:buFont typeface="+mj-lt"/>
              <a:buAutoNum type="arabicPeriod"/>
              <a:tabLst/>
              <a:defRPr sz="2400" kern="1200">
                <a:solidFill>
                  <a:schemeClr val="bg2"/>
                </a:solidFill>
                <a:latin typeface="+mn-lt"/>
                <a:ea typeface="+mn-ea"/>
                <a:cs typeface="+mn-cs"/>
              </a:defRPr>
            </a:lvl6pPr>
            <a:lvl7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marL="0" indent="0">
              <a:buFont typeface="+mj-lt"/>
              <a:buNone/>
            </a:pPr>
            <a:r>
              <a:rPr lang="pt-PT" dirty="0"/>
              <a:t>Indeed, we opted to remove Bio07 – “Temperature Annual Range” because we considered seasonality more important in comparision</a:t>
            </a:r>
          </a:p>
        </p:txBody>
      </p:sp>
    </p:spTree>
    <p:extLst>
      <p:ext uri="{BB962C8B-B14F-4D97-AF65-F5344CB8AC3E}">
        <p14:creationId xmlns:p14="http://schemas.microsoft.com/office/powerpoint/2010/main" val="3977779172"/>
      </p:ext>
    </p:extLst>
  </p:cSld>
  <p:clrMapOvr>
    <a:masterClrMapping/>
  </p:clrMapOvr>
  <p:transition spd="slow">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829526-5649-4E33-8E52-C178AFCEAF7F}"/>
              </a:ext>
            </a:extLst>
          </p:cNvPr>
          <p:cNvSpPr>
            <a:spLocks noGrp="1"/>
          </p:cNvSpPr>
          <p:nvPr>
            <p:ph type="title"/>
          </p:nvPr>
        </p:nvSpPr>
        <p:spPr/>
        <p:txBody>
          <a:bodyPr/>
          <a:lstStyle/>
          <a:p>
            <a:r>
              <a:rPr lang="pt-PT" dirty="0"/>
              <a:t>SDM Practical</a:t>
            </a:r>
            <a:endParaRPr lang="en-GB" dirty="0"/>
          </a:p>
        </p:txBody>
      </p:sp>
      <p:sp>
        <p:nvSpPr>
          <p:cNvPr id="3" name="Espaço Reservado para Texto Vertical 2">
            <a:extLst>
              <a:ext uri="{FF2B5EF4-FFF2-40B4-BE49-F238E27FC236}">
                <a16:creationId xmlns:a16="http://schemas.microsoft.com/office/drawing/2014/main" id="{E5A3420C-C285-48F2-AE1C-4FB542857054}"/>
              </a:ext>
            </a:extLst>
          </p:cNvPr>
          <p:cNvSpPr>
            <a:spLocks noGrp="1"/>
          </p:cNvSpPr>
          <p:nvPr>
            <p:ph type="body" orient="vert" idx="1"/>
          </p:nvPr>
        </p:nvSpPr>
        <p:spPr>
          <a:xfrm>
            <a:off x="404663" y="1252836"/>
            <a:ext cx="10951096" cy="4795836"/>
          </a:xfrm>
        </p:spPr>
        <p:txBody>
          <a:bodyPr wrap="square">
            <a:normAutofit lnSpcReduction="10000"/>
          </a:bodyPr>
          <a:lstStyle/>
          <a:p>
            <a:pPr>
              <a:buFont typeface="Arial" panose="020B0604020202020204" pitchFamily="34" charset="0"/>
              <a:buChar char="•"/>
            </a:pPr>
            <a:r>
              <a:rPr lang="pt-PT" dirty="0"/>
              <a:t>You have to </a:t>
            </a:r>
            <a:r>
              <a:rPr lang="pt-PT" dirty="0">
                <a:solidFill>
                  <a:srgbClr val="FF0000"/>
                </a:solidFill>
              </a:rPr>
              <a:t>repeat VIF test and remove variables until VIF &lt; 10</a:t>
            </a:r>
          </a:p>
          <a:p>
            <a:pPr>
              <a:buFont typeface="Arial" panose="020B0604020202020204" pitchFamily="34" charset="0"/>
              <a:buChar char="•"/>
            </a:pPr>
            <a:endParaRPr lang="pt-PT" dirty="0"/>
          </a:p>
          <a:p>
            <a:pPr>
              <a:buFont typeface="Arial" panose="020B0604020202020204" pitchFamily="34" charset="0"/>
              <a:buChar char="•"/>
            </a:pPr>
            <a:r>
              <a:rPr lang="pt-PT" dirty="0"/>
              <a:t>If you have multiple variables contributing to the VIF</a:t>
            </a:r>
          </a:p>
          <a:p>
            <a:pPr lvl="1"/>
            <a:r>
              <a:rPr lang="pt-PT" dirty="0"/>
              <a:t>Choose the most important ones, check if VIF is acceptable</a:t>
            </a:r>
          </a:p>
          <a:p>
            <a:pPr lvl="1"/>
            <a:r>
              <a:rPr lang="pt-PT" dirty="0"/>
              <a:t>You can also try different configuration</a:t>
            </a:r>
            <a:endParaRPr lang="en-GB" dirty="0"/>
          </a:p>
          <a:p>
            <a:pPr>
              <a:buFont typeface="Arial" panose="020B0604020202020204" pitchFamily="34" charset="0"/>
              <a:buChar char="•"/>
            </a:pPr>
            <a:endParaRPr lang="pt-PT" dirty="0"/>
          </a:p>
          <a:p>
            <a:pPr>
              <a:buFont typeface="Arial" panose="020B0604020202020204" pitchFamily="34" charset="0"/>
              <a:buChar char="•"/>
            </a:pPr>
            <a:r>
              <a:rPr lang="pt-PT" dirty="0"/>
              <a:t>The pair comparisions of the </a:t>
            </a:r>
            <a:r>
              <a:rPr lang="pt-PT" dirty="0">
                <a:solidFill>
                  <a:srgbClr val="FF0000"/>
                </a:solidFill>
              </a:rPr>
              <a:t>Spearmans r do </a:t>
            </a:r>
            <a:r>
              <a:rPr lang="pt-PT" b="1" dirty="0">
                <a:solidFill>
                  <a:srgbClr val="FF0000"/>
                </a:solidFill>
              </a:rPr>
              <a:t>not need to be repeated</a:t>
            </a:r>
            <a:r>
              <a:rPr lang="pt-PT" b="1" dirty="0"/>
              <a:t> </a:t>
            </a:r>
            <a:r>
              <a:rPr lang="pt-PT" dirty="0"/>
              <a:t>as nothing changes</a:t>
            </a:r>
          </a:p>
          <a:p>
            <a:pPr>
              <a:buFont typeface="Arial" panose="020B0604020202020204" pitchFamily="34" charset="0"/>
              <a:buChar char="•"/>
            </a:pPr>
            <a:endParaRPr lang="pt-PT" dirty="0"/>
          </a:p>
          <a:p>
            <a:pPr>
              <a:buFont typeface="Arial" panose="020B0604020202020204" pitchFamily="34" charset="0"/>
              <a:buChar char="•"/>
            </a:pPr>
            <a:r>
              <a:rPr lang="pt-PT" dirty="0"/>
              <a:t>Once you finalized the final “structure” of your model, remember the names because you will need them for MAXENT</a:t>
            </a:r>
          </a:p>
          <a:p>
            <a:pPr>
              <a:buFont typeface="Arial" panose="020B0604020202020204" pitchFamily="34" charset="0"/>
              <a:buChar char="•"/>
            </a:pPr>
            <a:endParaRPr lang="pt-PT" b="1" dirty="0"/>
          </a:p>
        </p:txBody>
      </p:sp>
      <p:sp>
        <p:nvSpPr>
          <p:cNvPr id="5" name="Espaço Reservado para Número de Slide 4">
            <a:extLst>
              <a:ext uri="{FF2B5EF4-FFF2-40B4-BE49-F238E27FC236}">
                <a16:creationId xmlns:a16="http://schemas.microsoft.com/office/drawing/2014/main" id="{C9421EF9-386D-41E5-A32C-573DF9842195}"/>
              </a:ext>
            </a:extLst>
          </p:cNvPr>
          <p:cNvSpPr>
            <a:spLocks noGrp="1"/>
          </p:cNvSpPr>
          <p:nvPr>
            <p:ph type="sldNum" sz="quarter" idx="4"/>
          </p:nvPr>
        </p:nvSpPr>
        <p:spPr/>
        <p:txBody>
          <a:bodyPr/>
          <a:lstStyle/>
          <a:p>
            <a:fld id="{5EE7099E-8998-4851-915A-4F4831808297}" type="slidenum">
              <a:rPr lang="nl-NL" smtClean="0"/>
              <a:pPr/>
              <a:t>31</a:t>
            </a:fld>
            <a:endParaRPr lang="nl-NL"/>
          </a:p>
        </p:txBody>
      </p:sp>
    </p:spTree>
    <p:extLst>
      <p:ext uri="{BB962C8B-B14F-4D97-AF65-F5344CB8AC3E}">
        <p14:creationId xmlns:p14="http://schemas.microsoft.com/office/powerpoint/2010/main" val="3866143469"/>
      </p:ext>
    </p:extLst>
  </p:cSld>
  <p:clrMapOvr>
    <a:masterClrMapping/>
  </p:clrMapOvr>
  <p:transition spd="slow">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ço Reservado para Texto 7">
            <a:extLst>
              <a:ext uri="{FF2B5EF4-FFF2-40B4-BE49-F238E27FC236}">
                <a16:creationId xmlns:a16="http://schemas.microsoft.com/office/drawing/2014/main" id="{19309127-33EC-4D04-892F-D25E909BB524}"/>
              </a:ext>
            </a:extLst>
          </p:cNvPr>
          <p:cNvSpPr>
            <a:spLocks noGrp="1"/>
          </p:cNvSpPr>
          <p:nvPr>
            <p:ph type="body" sz="quarter" idx="13"/>
          </p:nvPr>
        </p:nvSpPr>
        <p:spPr/>
        <p:txBody>
          <a:bodyPr/>
          <a:lstStyle/>
          <a:p>
            <a:endParaRPr lang="en-GB" dirty="0"/>
          </a:p>
        </p:txBody>
      </p:sp>
      <p:sp>
        <p:nvSpPr>
          <p:cNvPr id="7" name="Espaço Reservado para Texto 6">
            <a:extLst>
              <a:ext uri="{FF2B5EF4-FFF2-40B4-BE49-F238E27FC236}">
                <a16:creationId xmlns:a16="http://schemas.microsoft.com/office/drawing/2014/main" id="{8A6F9029-CF42-4DD6-846C-0D220F3DD19E}"/>
              </a:ext>
            </a:extLst>
          </p:cNvPr>
          <p:cNvSpPr>
            <a:spLocks noGrp="1"/>
          </p:cNvSpPr>
          <p:nvPr>
            <p:ph type="body" sz="quarter" idx="12"/>
          </p:nvPr>
        </p:nvSpPr>
        <p:spPr/>
        <p:txBody>
          <a:bodyPr/>
          <a:lstStyle/>
          <a:p>
            <a:endParaRPr lang="en-GB" dirty="0"/>
          </a:p>
        </p:txBody>
      </p:sp>
      <p:sp>
        <p:nvSpPr>
          <p:cNvPr id="6" name="Título 5">
            <a:extLst>
              <a:ext uri="{FF2B5EF4-FFF2-40B4-BE49-F238E27FC236}">
                <a16:creationId xmlns:a16="http://schemas.microsoft.com/office/drawing/2014/main" id="{6001EAB3-933A-487F-A907-24DA0A174D35}"/>
              </a:ext>
            </a:extLst>
          </p:cNvPr>
          <p:cNvSpPr>
            <a:spLocks noGrp="1"/>
          </p:cNvSpPr>
          <p:nvPr>
            <p:ph type="title"/>
          </p:nvPr>
        </p:nvSpPr>
        <p:spPr/>
        <p:txBody>
          <a:bodyPr/>
          <a:lstStyle/>
          <a:p>
            <a:r>
              <a:rPr lang="pt-PT" dirty="0"/>
              <a:t>Starting up MAXENT – Finally!</a:t>
            </a:r>
            <a:endParaRPr lang="en-GB" dirty="0"/>
          </a:p>
        </p:txBody>
      </p:sp>
      <p:sp>
        <p:nvSpPr>
          <p:cNvPr id="9" name="Espaço Reservado para Texto 8">
            <a:extLst>
              <a:ext uri="{FF2B5EF4-FFF2-40B4-BE49-F238E27FC236}">
                <a16:creationId xmlns:a16="http://schemas.microsoft.com/office/drawing/2014/main" id="{26D57174-100C-4EE2-8ACA-418F3C4B47B5}"/>
              </a:ext>
            </a:extLst>
          </p:cNvPr>
          <p:cNvSpPr>
            <a:spLocks noGrp="1"/>
          </p:cNvSpPr>
          <p:nvPr>
            <p:ph type="body" sz="quarter" idx="14"/>
          </p:nvPr>
        </p:nvSpPr>
        <p:spPr/>
        <p:txBody>
          <a:bodyPr/>
          <a:lstStyle/>
          <a:p>
            <a:endParaRPr lang="en-GB" dirty="0"/>
          </a:p>
        </p:txBody>
      </p:sp>
      <p:sp>
        <p:nvSpPr>
          <p:cNvPr id="5" name="Espaço Reservado para Número de Slide 4">
            <a:extLst>
              <a:ext uri="{FF2B5EF4-FFF2-40B4-BE49-F238E27FC236}">
                <a16:creationId xmlns:a16="http://schemas.microsoft.com/office/drawing/2014/main" id="{726E265C-1261-4D65-9ADA-55020E8E3B05}"/>
              </a:ext>
            </a:extLst>
          </p:cNvPr>
          <p:cNvSpPr>
            <a:spLocks noGrp="1"/>
          </p:cNvSpPr>
          <p:nvPr>
            <p:ph type="sldNum" sz="quarter" idx="4"/>
          </p:nvPr>
        </p:nvSpPr>
        <p:spPr/>
        <p:txBody>
          <a:bodyPr/>
          <a:lstStyle/>
          <a:p>
            <a:fld id="{5EE7099E-8998-4851-915A-4F4831808297}" type="slidenum">
              <a:rPr lang="nl-NL" smtClean="0"/>
              <a:pPr/>
              <a:t>32</a:t>
            </a:fld>
            <a:endParaRPr lang="nl-NL"/>
          </a:p>
        </p:txBody>
      </p:sp>
    </p:spTree>
    <p:extLst>
      <p:ext uri="{BB962C8B-B14F-4D97-AF65-F5344CB8AC3E}">
        <p14:creationId xmlns:p14="http://schemas.microsoft.com/office/powerpoint/2010/main" val="43812274"/>
      </p:ext>
    </p:extLst>
  </p:cSld>
  <p:clrMapOvr>
    <a:masterClrMapping/>
  </p:clrMapOvr>
  <p:transition spd="slow">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675507-E588-49D8-BF9F-6D18D628E8BE}"/>
              </a:ext>
            </a:extLst>
          </p:cNvPr>
          <p:cNvSpPr>
            <a:spLocks noGrp="1"/>
          </p:cNvSpPr>
          <p:nvPr>
            <p:ph type="title"/>
          </p:nvPr>
        </p:nvSpPr>
        <p:spPr/>
        <p:txBody>
          <a:bodyPr/>
          <a:lstStyle/>
          <a:p>
            <a:r>
              <a:rPr lang="pt-PT" dirty="0"/>
              <a:t>SDM Practical:</a:t>
            </a:r>
            <a:endParaRPr lang="en-GB" dirty="0"/>
          </a:p>
        </p:txBody>
      </p:sp>
      <p:sp>
        <p:nvSpPr>
          <p:cNvPr id="3" name="Espaço Reservado para Texto Vertical 2">
            <a:extLst>
              <a:ext uri="{FF2B5EF4-FFF2-40B4-BE49-F238E27FC236}">
                <a16:creationId xmlns:a16="http://schemas.microsoft.com/office/drawing/2014/main" id="{9A58D8D1-8821-4DFA-B61A-040F951B3B38}"/>
              </a:ext>
            </a:extLst>
          </p:cNvPr>
          <p:cNvSpPr>
            <a:spLocks noGrp="1"/>
          </p:cNvSpPr>
          <p:nvPr>
            <p:ph type="body" orient="vert" idx="1"/>
          </p:nvPr>
        </p:nvSpPr>
        <p:spPr>
          <a:xfrm>
            <a:off x="404663" y="1252836"/>
            <a:ext cx="11472908" cy="5128492"/>
          </a:xfrm>
        </p:spPr>
        <p:txBody>
          <a:bodyPr>
            <a:normAutofit fontScale="85000" lnSpcReduction="20000"/>
          </a:bodyPr>
          <a:lstStyle/>
          <a:p>
            <a:pPr>
              <a:buFont typeface="Arial" panose="020B0604020202020204" pitchFamily="34" charset="0"/>
              <a:buChar char="•"/>
            </a:pPr>
            <a:r>
              <a:rPr lang="pt-PT" dirty="0"/>
              <a:t>Check-up:</a:t>
            </a:r>
          </a:p>
          <a:p>
            <a:pPr lvl="1"/>
            <a:r>
              <a:rPr lang="pt-PT" dirty="0"/>
              <a:t>Do you have Java installed and downloaded MAXENT?</a:t>
            </a:r>
          </a:p>
          <a:p>
            <a:pPr lvl="1"/>
            <a:r>
              <a:rPr lang="en-GB" dirty="0"/>
              <a:t>Checking java: Open “Command line” and type “java –version”. </a:t>
            </a:r>
          </a:p>
          <a:p>
            <a:pPr lvl="1"/>
            <a:r>
              <a:rPr lang="en-GB" dirty="0"/>
              <a:t>Checking maxent: open the .bat file</a:t>
            </a:r>
          </a:p>
          <a:p>
            <a:pPr>
              <a:buFont typeface="Arial" panose="020B0604020202020204" pitchFamily="34" charset="0"/>
              <a:buChar char="•"/>
            </a:pPr>
            <a:endParaRPr lang="en-GB" dirty="0"/>
          </a:p>
          <a:p>
            <a:pPr>
              <a:buFont typeface="Arial" panose="020B0604020202020204" pitchFamily="34" charset="0"/>
              <a:buChar char="•"/>
            </a:pPr>
            <a:r>
              <a:rPr lang="en-GB" dirty="0"/>
              <a:t>Regarding occurrence data:</a:t>
            </a:r>
          </a:p>
          <a:p>
            <a:pPr lvl="1"/>
            <a:r>
              <a:rPr lang="en-GB" dirty="0"/>
              <a:t>Is it in NA format (decimals as points and separators as commas)</a:t>
            </a:r>
          </a:p>
          <a:p>
            <a:pPr lvl="1"/>
            <a:r>
              <a:rPr lang="en-GB" dirty="0"/>
              <a:t>Is the table ordered: Species, longitude, latitude? </a:t>
            </a:r>
          </a:p>
          <a:p>
            <a:pPr lvl="1"/>
            <a:r>
              <a:rPr lang="en-GB" dirty="0"/>
              <a:t>Do you have errors in the rows? Different species names, missing values?</a:t>
            </a:r>
          </a:p>
          <a:p>
            <a:pPr lvl="1"/>
            <a:endParaRPr lang="en-GB" dirty="0"/>
          </a:p>
          <a:p>
            <a:pPr>
              <a:buFont typeface="Arial" panose="020B0604020202020204" pitchFamily="34" charset="0"/>
              <a:buChar char="•"/>
            </a:pPr>
            <a:r>
              <a:rPr lang="en-GB" dirty="0"/>
              <a:t>Regarding the environmental data:</a:t>
            </a:r>
          </a:p>
          <a:p>
            <a:pPr lvl="1"/>
            <a:r>
              <a:rPr lang="en-GB" dirty="0"/>
              <a:t>Do you have the list of the selected variables?</a:t>
            </a:r>
          </a:p>
          <a:p>
            <a:pPr lvl="1"/>
            <a:r>
              <a:rPr lang="en-GB" dirty="0"/>
              <a:t>Are all variables (present and scenarios) in .</a:t>
            </a:r>
            <a:r>
              <a:rPr lang="en-GB" dirty="0" err="1"/>
              <a:t>asc</a:t>
            </a:r>
            <a:r>
              <a:rPr lang="en-GB" dirty="0"/>
              <a:t> format?</a:t>
            </a:r>
          </a:p>
          <a:p>
            <a:pPr lvl="1"/>
            <a:r>
              <a:rPr lang="en-GB" dirty="0"/>
              <a:t>Are they saved to different folders so that each last subfolder has a unique name?</a:t>
            </a:r>
          </a:p>
          <a:p>
            <a:pPr lvl="1"/>
            <a:r>
              <a:rPr lang="en-GB" dirty="0"/>
              <a:t>Do all the files (not the folders) have precisely the same name? </a:t>
            </a:r>
          </a:p>
        </p:txBody>
      </p:sp>
      <p:sp>
        <p:nvSpPr>
          <p:cNvPr id="5" name="Espaço Reservado para Número de Slide 4">
            <a:extLst>
              <a:ext uri="{FF2B5EF4-FFF2-40B4-BE49-F238E27FC236}">
                <a16:creationId xmlns:a16="http://schemas.microsoft.com/office/drawing/2014/main" id="{963E46F2-37BB-4DB1-BC57-FD945CC107FA}"/>
              </a:ext>
            </a:extLst>
          </p:cNvPr>
          <p:cNvSpPr>
            <a:spLocks noGrp="1"/>
          </p:cNvSpPr>
          <p:nvPr>
            <p:ph type="sldNum" sz="quarter" idx="4"/>
          </p:nvPr>
        </p:nvSpPr>
        <p:spPr/>
        <p:txBody>
          <a:bodyPr/>
          <a:lstStyle/>
          <a:p>
            <a:fld id="{5EE7099E-8998-4851-915A-4F4831808297}" type="slidenum">
              <a:rPr lang="nl-NL" smtClean="0"/>
              <a:pPr/>
              <a:t>33</a:t>
            </a:fld>
            <a:endParaRPr lang="nl-NL"/>
          </a:p>
        </p:txBody>
      </p:sp>
    </p:spTree>
    <p:extLst>
      <p:ext uri="{BB962C8B-B14F-4D97-AF65-F5344CB8AC3E}">
        <p14:creationId xmlns:p14="http://schemas.microsoft.com/office/powerpoint/2010/main" val="487392981"/>
      </p:ext>
    </p:extLst>
  </p:cSld>
  <p:clrMapOvr>
    <a:masterClrMapping/>
  </p:clrMapOvr>
  <p:transition spd="slow">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0CDEC1-6C66-4315-9A0D-1337F02D69FB}"/>
              </a:ext>
            </a:extLst>
          </p:cNvPr>
          <p:cNvSpPr>
            <a:spLocks noGrp="1"/>
          </p:cNvSpPr>
          <p:nvPr>
            <p:ph type="title"/>
          </p:nvPr>
        </p:nvSpPr>
        <p:spPr/>
        <p:txBody>
          <a:bodyPr/>
          <a:lstStyle/>
          <a:p>
            <a:r>
              <a:rPr lang="pt-PT" dirty="0"/>
              <a:t>SDM Practical:</a:t>
            </a:r>
            <a:endParaRPr lang="en-GB" dirty="0"/>
          </a:p>
        </p:txBody>
      </p:sp>
      <p:sp>
        <p:nvSpPr>
          <p:cNvPr id="5" name="Espaço Reservado para Número de Slide 4">
            <a:extLst>
              <a:ext uri="{FF2B5EF4-FFF2-40B4-BE49-F238E27FC236}">
                <a16:creationId xmlns:a16="http://schemas.microsoft.com/office/drawing/2014/main" id="{2029BA86-789C-4B69-8CE2-4E39C9A313D2}"/>
              </a:ext>
            </a:extLst>
          </p:cNvPr>
          <p:cNvSpPr>
            <a:spLocks noGrp="1"/>
          </p:cNvSpPr>
          <p:nvPr>
            <p:ph type="sldNum" sz="quarter" idx="4"/>
          </p:nvPr>
        </p:nvSpPr>
        <p:spPr/>
        <p:txBody>
          <a:bodyPr/>
          <a:lstStyle/>
          <a:p>
            <a:fld id="{5EE7099E-8998-4851-915A-4F4831808297}" type="slidenum">
              <a:rPr lang="nl-NL" smtClean="0"/>
              <a:pPr/>
              <a:t>34</a:t>
            </a:fld>
            <a:endParaRPr lang="nl-NL"/>
          </a:p>
        </p:txBody>
      </p:sp>
      <p:pic>
        <p:nvPicPr>
          <p:cNvPr id="6" name="Imagem 5">
            <a:extLst>
              <a:ext uri="{FF2B5EF4-FFF2-40B4-BE49-F238E27FC236}">
                <a16:creationId xmlns:a16="http://schemas.microsoft.com/office/drawing/2014/main" id="{029486BB-5997-42B1-ABE5-7B489FCD7D0E}"/>
              </a:ext>
            </a:extLst>
          </p:cNvPr>
          <p:cNvPicPr>
            <a:picLocks noChangeAspect="1"/>
          </p:cNvPicPr>
          <p:nvPr/>
        </p:nvPicPr>
        <p:blipFill>
          <a:blip r:embed="rId2"/>
          <a:stretch>
            <a:fillRect/>
          </a:stretch>
        </p:blipFill>
        <p:spPr>
          <a:xfrm>
            <a:off x="3248572" y="1636584"/>
            <a:ext cx="4961192" cy="3968954"/>
          </a:xfrm>
          <a:prstGeom prst="rect">
            <a:avLst/>
          </a:prstGeom>
        </p:spPr>
      </p:pic>
      <p:sp>
        <p:nvSpPr>
          <p:cNvPr id="9" name="Seta: Para a Direita 2">
            <a:extLst>
              <a:ext uri="{FF2B5EF4-FFF2-40B4-BE49-F238E27FC236}">
                <a16:creationId xmlns:a16="http://schemas.microsoft.com/office/drawing/2014/main" id="{21517206-8558-4D9B-9B96-4471245FD9F4}"/>
              </a:ext>
            </a:extLst>
          </p:cNvPr>
          <p:cNvSpPr/>
          <p:nvPr/>
        </p:nvSpPr>
        <p:spPr>
          <a:xfrm>
            <a:off x="2862072" y="2862036"/>
            <a:ext cx="435864" cy="374904"/>
          </a:xfrm>
          <a:prstGeom prst="rightArrow">
            <a:avLst/>
          </a:prstGeom>
          <a:solidFill>
            <a:srgbClr val="001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Seta: Para a Direita 7">
            <a:extLst>
              <a:ext uri="{FF2B5EF4-FFF2-40B4-BE49-F238E27FC236}">
                <a16:creationId xmlns:a16="http://schemas.microsoft.com/office/drawing/2014/main" id="{D67C5A7A-7C56-4667-9654-9DC6AEE49E0D}"/>
              </a:ext>
            </a:extLst>
          </p:cNvPr>
          <p:cNvSpPr/>
          <p:nvPr/>
        </p:nvSpPr>
        <p:spPr>
          <a:xfrm rot="6458809">
            <a:off x="7065264" y="1471489"/>
            <a:ext cx="515112" cy="438399"/>
          </a:xfrm>
          <a:prstGeom prst="rightArrow">
            <a:avLst/>
          </a:prstGeom>
          <a:solidFill>
            <a:srgbClr val="001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eta: Para a Direita 8">
            <a:extLst>
              <a:ext uri="{FF2B5EF4-FFF2-40B4-BE49-F238E27FC236}">
                <a16:creationId xmlns:a16="http://schemas.microsoft.com/office/drawing/2014/main" id="{D21F6248-98D2-498C-8C53-D5F7F103C5B8}"/>
              </a:ext>
            </a:extLst>
          </p:cNvPr>
          <p:cNvSpPr/>
          <p:nvPr/>
        </p:nvSpPr>
        <p:spPr>
          <a:xfrm rot="9540166">
            <a:off x="7952208" y="2453447"/>
            <a:ext cx="515112" cy="438399"/>
          </a:xfrm>
          <a:prstGeom prst="rightArrow">
            <a:avLst/>
          </a:prstGeom>
          <a:solidFill>
            <a:srgbClr val="001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Seta: Para a Direita 9">
            <a:extLst>
              <a:ext uri="{FF2B5EF4-FFF2-40B4-BE49-F238E27FC236}">
                <a16:creationId xmlns:a16="http://schemas.microsoft.com/office/drawing/2014/main" id="{B3393737-963F-4BBC-A42F-F798D921B613}"/>
              </a:ext>
            </a:extLst>
          </p:cNvPr>
          <p:cNvSpPr/>
          <p:nvPr/>
        </p:nvSpPr>
        <p:spPr>
          <a:xfrm rot="9967773">
            <a:off x="8098574" y="4193130"/>
            <a:ext cx="515112" cy="438399"/>
          </a:xfrm>
          <a:prstGeom prst="rightArrow">
            <a:avLst/>
          </a:prstGeom>
          <a:solidFill>
            <a:srgbClr val="001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eta: Para a Direita 11">
            <a:extLst>
              <a:ext uri="{FF2B5EF4-FFF2-40B4-BE49-F238E27FC236}">
                <a16:creationId xmlns:a16="http://schemas.microsoft.com/office/drawing/2014/main" id="{396B5D77-6175-49A7-AC91-E32D91B5B690}"/>
              </a:ext>
            </a:extLst>
          </p:cNvPr>
          <p:cNvSpPr/>
          <p:nvPr/>
        </p:nvSpPr>
        <p:spPr>
          <a:xfrm rot="12401634">
            <a:off x="6167019" y="5362031"/>
            <a:ext cx="515112" cy="438399"/>
          </a:xfrm>
          <a:prstGeom prst="rightArrow">
            <a:avLst/>
          </a:prstGeom>
          <a:solidFill>
            <a:srgbClr val="0011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CaixaDeTexto 13">
            <a:extLst>
              <a:ext uri="{FF2B5EF4-FFF2-40B4-BE49-F238E27FC236}">
                <a16:creationId xmlns:a16="http://schemas.microsoft.com/office/drawing/2014/main" id="{64DC3923-FBC5-4CFA-952B-CE66A7D8E0CD}"/>
              </a:ext>
            </a:extLst>
          </p:cNvPr>
          <p:cNvSpPr txBox="1"/>
          <p:nvPr/>
        </p:nvSpPr>
        <p:spPr>
          <a:xfrm>
            <a:off x="135057" y="2814095"/>
            <a:ext cx="2944947" cy="646331"/>
          </a:xfrm>
          <a:prstGeom prst="rect">
            <a:avLst/>
          </a:prstGeom>
          <a:noFill/>
        </p:spPr>
        <p:txBody>
          <a:bodyPr wrap="square" rtlCol="0">
            <a:spAutoFit/>
          </a:bodyPr>
          <a:lstStyle/>
          <a:p>
            <a:r>
              <a:rPr lang="pt-PT" dirty="0" err="1">
                <a:solidFill>
                  <a:srgbClr val="001158"/>
                </a:solidFill>
              </a:rPr>
              <a:t>Load</a:t>
            </a:r>
            <a:r>
              <a:rPr lang="pt-PT" dirty="0">
                <a:solidFill>
                  <a:srgbClr val="001158"/>
                </a:solidFill>
              </a:rPr>
              <a:t> </a:t>
            </a:r>
            <a:r>
              <a:rPr lang="pt-PT" dirty="0" err="1">
                <a:solidFill>
                  <a:srgbClr val="001158"/>
                </a:solidFill>
              </a:rPr>
              <a:t>the</a:t>
            </a:r>
            <a:r>
              <a:rPr lang="pt-PT" dirty="0">
                <a:solidFill>
                  <a:srgbClr val="001158"/>
                </a:solidFill>
              </a:rPr>
              <a:t> </a:t>
            </a:r>
            <a:r>
              <a:rPr lang="pt-PT" dirty="0" err="1">
                <a:solidFill>
                  <a:srgbClr val="001158"/>
                </a:solidFill>
              </a:rPr>
              <a:t>occurrences</a:t>
            </a:r>
            <a:r>
              <a:rPr lang="pt-PT" dirty="0">
                <a:solidFill>
                  <a:srgbClr val="001158"/>
                </a:solidFill>
              </a:rPr>
              <a:t> (</a:t>
            </a:r>
            <a:r>
              <a:rPr lang="pt-PT" dirty="0" err="1">
                <a:solidFill>
                  <a:srgbClr val="001158"/>
                </a:solidFill>
              </a:rPr>
              <a:t>beware</a:t>
            </a:r>
            <a:r>
              <a:rPr lang="pt-PT" dirty="0">
                <a:solidFill>
                  <a:srgbClr val="001158"/>
                </a:solidFill>
              </a:rPr>
              <a:t> </a:t>
            </a:r>
            <a:r>
              <a:rPr lang="pt-PT" dirty="0" err="1">
                <a:solidFill>
                  <a:srgbClr val="001158"/>
                </a:solidFill>
              </a:rPr>
              <a:t>of</a:t>
            </a:r>
            <a:r>
              <a:rPr lang="pt-PT" dirty="0">
                <a:solidFill>
                  <a:srgbClr val="001158"/>
                </a:solidFill>
              </a:rPr>
              <a:t> </a:t>
            </a:r>
            <a:r>
              <a:rPr lang="pt-PT" dirty="0" err="1">
                <a:solidFill>
                  <a:srgbClr val="001158"/>
                </a:solidFill>
              </a:rPr>
              <a:t>the</a:t>
            </a:r>
            <a:r>
              <a:rPr lang="pt-PT" dirty="0">
                <a:solidFill>
                  <a:srgbClr val="001158"/>
                </a:solidFill>
              </a:rPr>
              <a:t> </a:t>
            </a:r>
            <a:r>
              <a:rPr lang="pt-PT" dirty="0" err="1">
                <a:solidFill>
                  <a:srgbClr val="001158"/>
                </a:solidFill>
              </a:rPr>
              <a:t>type</a:t>
            </a:r>
            <a:r>
              <a:rPr lang="pt-PT" dirty="0">
                <a:solidFill>
                  <a:srgbClr val="001158"/>
                </a:solidFill>
              </a:rPr>
              <a:t> </a:t>
            </a:r>
            <a:r>
              <a:rPr lang="pt-PT" dirty="0" err="1">
                <a:solidFill>
                  <a:srgbClr val="001158"/>
                </a:solidFill>
              </a:rPr>
              <a:t>of</a:t>
            </a:r>
            <a:r>
              <a:rPr lang="pt-PT" dirty="0">
                <a:solidFill>
                  <a:srgbClr val="001158"/>
                </a:solidFill>
              </a:rPr>
              <a:t> CSV)</a:t>
            </a:r>
            <a:endParaRPr lang="en-GB" dirty="0">
              <a:solidFill>
                <a:srgbClr val="001158"/>
              </a:solidFill>
            </a:endParaRPr>
          </a:p>
        </p:txBody>
      </p:sp>
      <p:sp>
        <p:nvSpPr>
          <p:cNvPr id="15" name="CaixaDeTexto 14">
            <a:extLst>
              <a:ext uri="{FF2B5EF4-FFF2-40B4-BE49-F238E27FC236}">
                <a16:creationId xmlns:a16="http://schemas.microsoft.com/office/drawing/2014/main" id="{E9D840EC-261F-4734-848A-41365691C68B}"/>
              </a:ext>
            </a:extLst>
          </p:cNvPr>
          <p:cNvSpPr txBox="1"/>
          <p:nvPr/>
        </p:nvSpPr>
        <p:spPr>
          <a:xfrm>
            <a:off x="6711552" y="779563"/>
            <a:ext cx="3897120" cy="646331"/>
          </a:xfrm>
          <a:prstGeom prst="rect">
            <a:avLst/>
          </a:prstGeom>
          <a:noFill/>
        </p:spPr>
        <p:txBody>
          <a:bodyPr wrap="square" rtlCol="0">
            <a:spAutoFit/>
          </a:bodyPr>
          <a:lstStyle/>
          <a:p>
            <a:r>
              <a:rPr lang="pt-PT" dirty="0" err="1">
                <a:solidFill>
                  <a:srgbClr val="001158"/>
                </a:solidFill>
              </a:rPr>
              <a:t>Load</a:t>
            </a:r>
            <a:r>
              <a:rPr lang="pt-PT" dirty="0">
                <a:solidFill>
                  <a:srgbClr val="001158"/>
                </a:solidFill>
              </a:rPr>
              <a:t> </a:t>
            </a:r>
            <a:r>
              <a:rPr lang="pt-PT" dirty="0" err="1">
                <a:solidFill>
                  <a:srgbClr val="001158"/>
                </a:solidFill>
              </a:rPr>
              <a:t>the</a:t>
            </a:r>
            <a:r>
              <a:rPr lang="pt-PT" dirty="0">
                <a:solidFill>
                  <a:srgbClr val="001158"/>
                </a:solidFill>
              </a:rPr>
              <a:t> </a:t>
            </a:r>
            <a:r>
              <a:rPr lang="pt-PT" dirty="0" err="1">
                <a:solidFill>
                  <a:srgbClr val="001158"/>
                </a:solidFill>
              </a:rPr>
              <a:t>enviromental</a:t>
            </a:r>
            <a:r>
              <a:rPr lang="pt-PT" dirty="0">
                <a:solidFill>
                  <a:srgbClr val="001158"/>
                </a:solidFill>
              </a:rPr>
              <a:t> </a:t>
            </a:r>
            <a:r>
              <a:rPr lang="pt-PT" dirty="0" err="1">
                <a:solidFill>
                  <a:srgbClr val="001158"/>
                </a:solidFill>
              </a:rPr>
              <a:t>variables</a:t>
            </a:r>
            <a:r>
              <a:rPr lang="pt-PT" dirty="0">
                <a:solidFill>
                  <a:srgbClr val="001158"/>
                </a:solidFill>
              </a:rPr>
              <a:t> – </a:t>
            </a:r>
            <a:r>
              <a:rPr lang="pt-PT" dirty="0" err="1">
                <a:solidFill>
                  <a:srgbClr val="001158"/>
                </a:solidFill>
              </a:rPr>
              <a:t>point</a:t>
            </a:r>
            <a:r>
              <a:rPr lang="pt-PT" dirty="0">
                <a:solidFill>
                  <a:srgbClr val="001158"/>
                </a:solidFill>
              </a:rPr>
              <a:t> to </a:t>
            </a:r>
            <a:r>
              <a:rPr lang="pt-PT" dirty="0" err="1">
                <a:solidFill>
                  <a:srgbClr val="001158"/>
                </a:solidFill>
              </a:rPr>
              <a:t>the</a:t>
            </a:r>
            <a:r>
              <a:rPr lang="pt-PT" dirty="0">
                <a:solidFill>
                  <a:srgbClr val="001158"/>
                </a:solidFill>
              </a:rPr>
              <a:t> </a:t>
            </a:r>
            <a:r>
              <a:rPr lang="pt-PT" dirty="0" err="1">
                <a:solidFill>
                  <a:srgbClr val="001158"/>
                </a:solidFill>
              </a:rPr>
              <a:t>folder</a:t>
            </a:r>
            <a:endParaRPr lang="en-GB" dirty="0">
              <a:solidFill>
                <a:srgbClr val="001158"/>
              </a:solidFill>
            </a:endParaRPr>
          </a:p>
        </p:txBody>
      </p:sp>
      <p:sp>
        <p:nvSpPr>
          <p:cNvPr id="16" name="CaixaDeTexto 15">
            <a:extLst>
              <a:ext uri="{FF2B5EF4-FFF2-40B4-BE49-F238E27FC236}">
                <a16:creationId xmlns:a16="http://schemas.microsoft.com/office/drawing/2014/main" id="{226FA319-C1DF-4EAC-A338-4288603A301F}"/>
              </a:ext>
            </a:extLst>
          </p:cNvPr>
          <p:cNvSpPr txBox="1"/>
          <p:nvPr/>
        </p:nvSpPr>
        <p:spPr>
          <a:xfrm>
            <a:off x="8651235" y="2194652"/>
            <a:ext cx="3073542" cy="646331"/>
          </a:xfrm>
          <a:prstGeom prst="rect">
            <a:avLst/>
          </a:prstGeom>
          <a:noFill/>
        </p:spPr>
        <p:txBody>
          <a:bodyPr wrap="square" rtlCol="0">
            <a:spAutoFit/>
          </a:bodyPr>
          <a:lstStyle/>
          <a:p>
            <a:r>
              <a:rPr lang="pt-PT" dirty="0">
                <a:solidFill>
                  <a:srgbClr val="001158"/>
                </a:solidFill>
              </a:rPr>
              <a:t>De-</a:t>
            </a:r>
            <a:r>
              <a:rPr lang="pt-PT" dirty="0" err="1">
                <a:solidFill>
                  <a:srgbClr val="001158"/>
                </a:solidFill>
              </a:rPr>
              <a:t>select</a:t>
            </a:r>
            <a:r>
              <a:rPr lang="pt-PT" dirty="0">
                <a:solidFill>
                  <a:srgbClr val="001158"/>
                </a:solidFill>
              </a:rPr>
              <a:t> </a:t>
            </a:r>
            <a:r>
              <a:rPr lang="pt-PT" dirty="0" err="1">
                <a:solidFill>
                  <a:srgbClr val="001158"/>
                </a:solidFill>
              </a:rPr>
              <a:t>all</a:t>
            </a:r>
            <a:r>
              <a:rPr lang="pt-PT" dirty="0">
                <a:solidFill>
                  <a:srgbClr val="001158"/>
                </a:solidFill>
              </a:rPr>
              <a:t> </a:t>
            </a:r>
            <a:r>
              <a:rPr lang="pt-PT" dirty="0" err="1">
                <a:solidFill>
                  <a:srgbClr val="001158"/>
                </a:solidFill>
              </a:rPr>
              <a:t>and</a:t>
            </a:r>
            <a:r>
              <a:rPr lang="pt-PT" dirty="0">
                <a:solidFill>
                  <a:srgbClr val="001158"/>
                </a:solidFill>
              </a:rPr>
              <a:t> </a:t>
            </a:r>
            <a:r>
              <a:rPr lang="pt-PT" dirty="0" err="1">
                <a:solidFill>
                  <a:srgbClr val="001158"/>
                </a:solidFill>
              </a:rPr>
              <a:t>then</a:t>
            </a:r>
            <a:r>
              <a:rPr lang="pt-PT" dirty="0">
                <a:solidFill>
                  <a:srgbClr val="001158"/>
                </a:solidFill>
              </a:rPr>
              <a:t> </a:t>
            </a:r>
            <a:r>
              <a:rPr lang="pt-PT" dirty="0" err="1">
                <a:solidFill>
                  <a:srgbClr val="001158"/>
                </a:solidFill>
              </a:rPr>
              <a:t>select</a:t>
            </a:r>
            <a:r>
              <a:rPr lang="pt-PT" dirty="0">
                <a:solidFill>
                  <a:srgbClr val="001158"/>
                </a:solidFill>
              </a:rPr>
              <a:t> </a:t>
            </a:r>
            <a:r>
              <a:rPr lang="pt-PT" dirty="0" err="1">
                <a:solidFill>
                  <a:srgbClr val="001158"/>
                </a:solidFill>
              </a:rPr>
              <a:t>your</a:t>
            </a:r>
            <a:r>
              <a:rPr lang="pt-PT" dirty="0">
                <a:solidFill>
                  <a:srgbClr val="001158"/>
                </a:solidFill>
              </a:rPr>
              <a:t> </a:t>
            </a:r>
            <a:r>
              <a:rPr lang="pt-PT" dirty="0" err="1">
                <a:solidFill>
                  <a:srgbClr val="001158"/>
                </a:solidFill>
              </a:rPr>
              <a:t>variables</a:t>
            </a:r>
            <a:endParaRPr lang="en-GB" dirty="0">
              <a:solidFill>
                <a:srgbClr val="001158"/>
              </a:solidFill>
            </a:endParaRPr>
          </a:p>
        </p:txBody>
      </p:sp>
      <p:sp>
        <p:nvSpPr>
          <p:cNvPr id="17" name="CaixaDeTexto 16">
            <a:extLst>
              <a:ext uri="{FF2B5EF4-FFF2-40B4-BE49-F238E27FC236}">
                <a16:creationId xmlns:a16="http://schemas.microsoft.com/office/drawing/2014/main" id="{D9F7A008-1D2F-4636-B101-9FC16F574029}"/>
              </a:ext>
            </a:extLst>
          </p:cNvPr>
          <p:cNvSpPr txBox="1"/>
          <p:nvPr/>
        </p:nvSpPr>
        <p:spPr>
          <a:xfrm>
            <a:off x="8859053" y="3956449"/>
            <a:ext cx="3073542" cy="646331"/>
          </a:xfrm>
          <a:prstGeom prst="rect">
            <a:avLst/>
          </a:prstGeom>
          <a:noFill/>
        </p:spPr>
        <p:txBody>
          <a:bodyPr wrap="square" rtlCol="0">
            <a:spAutoFit/>
          </a:bodyPr>
          <a:lstStyle/>
          <a:p>
            <a:r>
              <a:rPr lang="pt-PT" dirty="0" err="1">
                <a:solidFill>
                  <a:srgbClr val="001158"/>
                </a:solidFill>
              </a:rPr>
              <a:t>Activate</a:t>
            </a:r>
            <a:r>
              <a:rPr lang="pt-PT" dirty="0">
                <a:solidFill>
                  <a:srgbClr val="001158"/>
                </a:solidFill>
              </a:rPr>
              <a:t> </a:t>
            </a:r>
            <a:r>
              <a:rPr lang="pt-PT" dirty="0" err="1">
                <a:solidFill>
                  <a:srgbClr val="001158"/>
                </a:solidFill>
              </a:rPr>
              <a:t>everything</a:t>
            </a:r>
            <a:r>
              <a:rPr lang="pt-PT" dirty="0">
                <a:solidFill>
                  <a:srgbClr val="001158"/>
                </a:solidFill>
              </a:rPr>
              <a:t> </a:t>
            </a:r>
            <a:r>
              <a:rPr lang="pt-PT" dirty="0" err="1">
                <a:solidFill>
                  <a:srgbClr val="001158"/>
                </a:solidFill>
              </a:rPr>
              <a:t>and</a:t>
            </a:r>
            <a:r>
              <a:rPr lang="pt-PT" dirty="0">
                <a:solidFill>
                  <a:srgbClr val="001158"/>
                </a:solidFill>
              </a:rPr>
              <a:t> </a:t>
            </a:r>
            <a:r>
              <a:rPr lang="pt-PT" dirty="0" err="1">
                <a:solidFill>
                  <a:srgbClr val="001158"/>
                </a:solidFill>
              </a:rPr>
              <a:t>choose</a:t>
            </a:r>
            <a:r>
              <a:rPr lang="pt-PT" dirty="0">
                <a:solidFill>
                  <a:srgbClr val="001158"/>
                </a:solidFill>
              </a:rPr>
              <a:t> </a:t>
            </a:r>
            <a:r>
              <a:rPr lang="pt-PT" dirty="0" err="1">
                <a:solidFill>
                  <a:srgbClr val="001158"/>
                </a:solidFill>
              </a:rPr>
              <a:t>logistic</a:t>
            </a:r>
            <a:r>
              <a:rPr lang="pt-PT" dirty="0">
                <a:solidFill>
                  <a:srgbClr val="001158"/>
                </a:solidFill>
              </a:rPr>
              <a:t> output</a:t>
            </a:r>
            <a:endParaRPr lang="en-GB" dirty="0">
              <a:solidFill>
                <a:srgbClr val="001158"/>
              </a:solidFill>
            </a:endParaRPr>
          </a:p>
        </p:txBody>
      </p:sp>
      <p:sp>
        <p:nvSpPr>
          <p:cNvPr id="18" name="CaixaDeTexto 17">
            <a:extLst>
              <a:ext uri="{FF2B5EF4-FFF2-40B4-BE49-F238E27FC236}">
                <a16:creationId xmlns:a16="http://schemas.microsoft.com/office/drawing/2014/main" id="{2C26D20A-EC21-4AF8-B976-C801919DF132}"/>
              </a:ext>
            </a:extLst>
          </p:cNvPr>
          <p:cNvSpPr txBox="1"/>
          <p:nvPr/>
        </p:nvSpPr>
        <p:spPr>
          <a:xfrm>
            <a:off x="6644860" y="5595024"/>
            <a:ext cx="3073542" cy="646331"/>
          </a:xfrm>
          <a:prstGeom prst="rect">
            <a:avLst/>
          </a:prstGeom>
          <a:noFill/>
        </p:spPr>
        <p:txBody>
          <a:bodyPr wrap="square" rtlCol="0">
            <a:spAutoFit/>
          </a:bodyPr>
          <a:lstStyle/>
          <a:p>
            <a:r>
              <a:rPr lang="pt-PT" dirty="0" err="1">
                <a:solidFill>
                  <a:srgbClr val="001158"/>
                </a:solidFill>
              </a:rPr>
              <a:t>Press</a:t>
            </a:r>
            <a:r>
              <a:rPr lang="pt-PT" dirty="0">
                <a:solidFill>
                  <a:srgbClr val="001158"/>
                </a:solidFill>
              </a:rPr>
              <a:t> </a:t>
            </a:r>
            <a:r>
              <a:rPr lang="pt-PT" dirty="0" err="1">
                <a:solidFill>
                  <a:srgbClr val="001158"/>
                </a:solidFill>
              </a:rPr>
              <a:t>settings</a:t>
            </a:r>
            <a:r>
              <a:rPr lang="pt-PT" dirty="0">
                <a:solidFill>
                  <a:srgbClr val="001158"/>
                </a:solidFill>
              </a:rPr>
              <a:t> for extra </a:t>
            </a:r>
            <a:r>
              <a:rPr lang="pt-PT" dirty="0" err="1">
                <a:solidFill>
                  <a:srgbClr val="001158"/>
                </a:solidFill>
              </a:rPr>
              <a:t>options</a:t>
            </a:r>
            <a:endParaRPr lang="en-GB" dirty="0">
              <a:solidFill>
                <a:srgbClr val="001158"/>
              </a:solidFill>
            </a:endParaRPr>
          </a:p>
        </p:txBody>
      </p:sp>
    </p:spTree>
    <p:extLst>
      <p:ext uri="{BB962C8B-B14F-4D97-AF65-F5344CB8AC3E}">
        <p14:creationId xmlns:p14="http://schemas.microsoft.com/office/powerpoint/2010/main" val="332686318"/>
      </p:ext>
    </p:extLst>
  </p:cSld>
  <p:clrMapOvr>
    <a:masterClrMapping/>
  </p:clrMapOvr>
  <p:transition spd="slow">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5577718F-C275-4691-A11F-04574BFFC4F2}"/>
              </a:ext>
            </a:extLst>
          </p:cNvPr>
          <p:cNvPicPr/>
          <p:nvPr/>
        </p:nvPicPr>
        <p:blipFill>
          <a:blip r:embed="rId2"/>
          <a:stretch>
            <a:fillRect/>
          </a:stretch>
        </p:blipFill>
        <p:spPr>
          <a:xfrm>
            <a:off x="138201" y="981880"/>
            <a:ext cx="5688632" cy="5349158"/>
          </a:xfrm>
          <a:prstGeom prst="rect">
            <a:avLst/>
          </a:prstGeom>
        </p:spPr>
      </p:pic>
      <p:sp>
        <p:nvSpPr>
          <p:cNvPr id="2" name="Título 1">
            <a:extLst>
              <a:ext uri="{FF2B5EF4-FFF2-40B4-BE49-F238E27FC236}">
                <a16:creationId xmlns:a16="http://schemas.microsoft.com/office/drawing/2014/main" id="{AA142C2E-2574-4236-980E-0FC426BAAD99}"/>
              </a:ext>
            </a:extLst>
          </p:cNvPr>
          <p:cNvSpPr>
            <a:spLocks noGrp="1"/>
          </p:cNvSpPr>
          <p:nvPr>
            <p:ph type="title"/>
          </p:nvPr>
        </p:nvSpPr>
        <p:spPr/>
        <p:txBody>
          <a:bodyPr/>
          <a:lstStyle/>
          <a:p>
            <a:r>
              <a:rPr lang="pt-PT" dirty="0"/>
              <a:t>SDM Practical</a:t>
            </a:r>
            <a:endParaRPr lang="en-GB" dirty="0"/>
          </a:p>
        </p:txBody>
      </p:sp>
      <p:sp>
        <p:nvSpPr>
          <p:cNvPr id="5" name="Espaço Reservado para Número de Slide 4">
            <a:extLst>
              <a:ext uri="{FF2B5EF4-FFF2-40B4-BE49-F238E27FC236}">
                <a16:creationId xmlns:a16="http://schemas.microsoft.com/office/drawing/2014/main" id="{2FF7784F-F2D2-4B89-9E60-6049390DCC3F}"/>
              </a:ext>
            </a:extLst>
          </p:cNvPr>
          <p:cNvSpPr>
            <a:spLocks noGrp="1"/>
          </p:cNvSpPr>
          <p:nvPr>
            <p:ph type="sldNum" sz="quarter" idx="4"/>
          </p:nvPr>
        </p:nvSpPr>
        <p:spPr/>
        <p:txBody>
          <a:bodyPr/>
          <a:lstStyle/>
          <a:p>
            <a:fld id="{5EE7099E-8998-4851-915A-4F4831808297}" type="slidenum">
              <a:rPr lang="nl-NL" smtClean="0"/>
              <a:pPr/>
              <a:t>35</a:t>
            </a:fld>
            <a:endParaRPr lang="nl-NL"/>
          </a:p>
        </p:txBody>
      </p:sp>
      <p:sp>
        <p:nvSpPr>
          <p:cNvPr id="8" name="CaixaDeTexto 7">
            <a:extLst>
              <a:ext uri="{FF2B5EF4-FFF2-40B4-BE49-F238E27FC236}">
                <a16:creationId xmlns:a16="http://schemas.microsoft.com/office/drawing/2014/main" id="{9EB232CC-46FE-4AF2-9C64-8B09B5A250A0}"/>
              </a:ext>
            </a:extLst>
          </p:cNvPr>
          <p:cNvSpPr txBox="1"/>
          <p:nvPr/>
        </p:nvSpPr>
        <p:spPr>
          <a:xfrm>
            <a:off x="2281064" y="1738322"/>
            <a:ext cx="3523183" cy="577173"/>
          </a:xfrm>
          <a:prstGeom prst="rect">
            <a:avLst/>
          </a:prstGeom>
          <a:noFill/>
        </p:spPr>
        <p:txBody>
          <a:bodyPr wrap="square" lIns="108000" tIns="108000" rIns="108000" bIns="108000" rtlCol="0">
            <a:noAutofit/>
          </a:bodyPr>
          <a:lstStyle/>
          <a:p>
            <a:r>
              <a:rPr lang="pt-PT" sz="1400" noProof="0" dirty="0">
                <a:solidFill>
                  <a:schemeClr val="bg2"/>
                </a:solidFill>
              </a:rPr>
              <a:t>Tells the algorithm to randomize the sample generation before each validation </a:t>
            </a:r>
            <a:endParaRPr lang="en-GB" sz="1400" noProof="0" dirty="0" err="1">
              <a:solidFill>
                <a:schemeClr val="bg2"/>
              </a:solidFill>
            </a:endParaRPr>
          </a:p>
        </p:txBody>
      </p:sp>
      <p:sp>
        <p:nvSpPr>
          <p:cNvPr id="11" name="CaixaDeTexto 10">
            <a:extLst>
              <a:ext uri="{FF2B5EF4-FFF2-40B4-BE49-F238E27FC236}">
                <a16:creationId xmlns:a16="http://schemas.microsoft.com/office/drawing/2014/main" id="{5A499177-AE96-4801-ACF1-BBE1DE22B65F}"/>
              </a:ext>
            </a:extLst>
          </p:cNvPr>
          <p:cNvSpPr txBox="1"/>
          <p:nvPr/>
        </p:nvSpPr>
        <p:spPr>
          <a:xfrm>
            <a:off x="3964004" y="2293117"/>
            <a:ext cx="3126427" cy="425063"/>
          </a:xfrm>
          <a:prstGeom prst="rect">
            <a:avLst/>
          </a:prstGeom>
          <a:noFill/>
        </p:spPr>
        <p:txBody>
          <a:bodyPr wrap="square" lIns="108000" tIns="108000" rIns="108000" bIns="108000" rtlCol="0">
            <a:noAutofit/>
          </a:bodyPr>
          <a:lstStyle/>
          <a:p>
            <a:r>
              <a:rPr lang="pt-PT" sz="1400" noProof="0" dirty="0">
                <a:solidFill>
                  <a:schemeClr val="bg2"/>
                </a:solidFill>
              </a:rPr>
              <a:t>Pop-up warnings and interface info</a:t>
            </a:r>
            <a:endParaRPr lang="en-GB" sz="1400" noProof="0" dirty="0" err="1">
              <a:solidFill>
                <a:schemeClr val="bg2"/>
              </a:solidFill>
            </a:endParaRPr>
          </a:p>
        </p:txBody>
      </p:sp>
      <p:sp>
        <p:nvSpPr>
          <p:cNvPr id="13" name="CaixaDeTexto 12">
            <a:extLst>
              <a:ext uri="{FF2B5EF4-FFF2-40B4-BE49-F238E27FC236}">
                <a16:creationId xmlns:a16="http://schemas.microsoft.com/office/drawing/2014/main" id="{E5AAD070-7118-46A7-826F-03E58F66EB95}"/>
              </a:ext>
            </a:extLst>
          </p:cNvPr>
          <p:cNvSpPr txBox="1"/>
          <p:nvPr/>
        </p:nvSpPr>
        <p:spPr>
          <a:xfrm>
            <a:off x="3596597" y="3026630"/>
            <a:ext cx="7183098" cy="720080"/>
          </a:xfrm>
          <a:prstGeom prst="rect">
            <a:avLst/>
          </a:prstGeom>
          <a:noFill/>
        </p:spPr>
        <p:txBody>
          <a:bodyPr wrap="square" lIns="108000" tIns="108000" rIns="108000" bIns="108000" rtlCol="0">
            <a:noAutofit/>
          </a:bodyPr>
          <a:lstStyle/>
          <a:p>
            <a:r>
              <a:rPr lang="pt-PT" sz="1400" noProof="0" dirty="0">
                <a:solidFill>
                  <a:srgbClr val="FF0000"/>
                </a:solidFill>
              </a:rPr>
              <a:t>Tests and removes presences that fall in the same pixel – keeps only 1 per pixel</a:t>
            </a:r>
            <a:endParaRPr lang="en-GB" sz="1400" noProof="0" dirty="0" err="1">
              <a:solidFill>
                <a:srgbClr val="FF0000"/>
              </a:solidFill>
            </a:endParaRPr>
          </a:p>
        </p:txBody>
      </p:sp>
      <p:sp>
        <p:nvSpPr>
          <p:cNvPr id="15" name="CaixaDeTexto 14">
            <a:extLst>
              <a:ext uri="{FF2B5EF4-FFF2-40B4-BE49-F238E27FC236}">
                <a16:creationId xmlns:a16="http://schemas.microsoft.com/office/drawing/2014/main" id="{01F5F599-D8C9-46B4-89DB-B2F107154359}"/>
              </a:ext>
            </a:extLst>
          </p:cNvPr>
          <p:cNvSpPr txBox="1"/>
          <p:nvPr/>
        </p:nvSpPr>
        <p:spPr>
          <a:xfrm>
            <a:off x="6092206" y="3583263"/>
            <a:ext cx="6003657" cy="351400"/>
          </a:xfrm>
          <a:prstGeom prst="rect">
            <a:avLst/>
          </a:prstGeom>
          <a:noFill/>
        </p:spPr>
        <p:txBody>
          <a:bodyPr wrap="square" lIns="108000" tIns="108000" rIns="108000" bIns="108000" rtlCol="0">
            <a:noAutofit/>
          </a:bodyPr>
          <a:lstStyle/>
          <a:p>
            <a:r>
              <a:rPr lang="pt-PT" sz="1400" noProof="0" dirty="0">
                <a:solidFill>
                  <a:srgbClr val="FF0000"/>
                </a:solidFill>
              </a:rPr>
              <a:t>Saves a clamp file when reprojecting and does the MESS analysis</a:t>
            </a:r>
            <a:endParaRPr lang="en-GB" sz="1400" noProof="0" dirty="0" err="1">
              <a:solidFill>
                <a:srgbClr val="FF0000"/>
              </a:solidFill>
            </a:endParaRPr>
          </a:p>
        </p:txBody>
      </p:sp>
      <p:sp>
        <p:nvSpPr>
          <p:cNvPr id="16" name="Seta: para a Direita 15">
            <a:extLst>
              <a:ext uri="{FF2B5EF4-FFF2-40B4-BE49-F238E27FC236}">
                <a16:creationId xmlns:a16="http://schemas.microsoft.com/office/drawing/2014/main" id="{62D04439-C88C-4827-8FCA-CF6DD8257198}"/>
              </a:ext>
            </a:extLst>
          </p:cNvPr>
          <p:cNvSpPr/>
          <p:nvPr/>
        </p:nvSpPr>
        <p:spPr>
          <a:xfrm>
            <a:off x="5750437" y="4199187"/>
            <a:ext cx="621082" cy="265487"/>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CaixaDeTexto 16">
            <a:extLst>
              <a:ext uri="{FF2B5EF4-FFF2-40B4-BE49-F238E27FC236}">
                <a16:creationId xmlns:a16="http://schemas.microsoft.com/office/drawing/2014/main" id="{0BF6F444-CEE9-4C6E-944A-AA3DA64030E6}"/>
              </a:ext>
            </a:extLst>
          </p:cNvPr>
          <p:cNvSpPr txBox="1"/>
          <p:nvPr/>
        </p:nvSpPr>
        <p:spPr>
          <a:xfrm>
            <a:off x="6371519" y="4036168"/>
            <a:ext cx="4696208" cy="421678"/>
          </a:xfrm>
          <a:prstGeom prst="rect">
            <a:avLst/>
          </a:prstGeom>
          <a:noFill/>
        </p:spPr>
        <p:txBody>
          <a:bodyPr wrap="square" lIns="108000" tIns="108000" rIns="108000" bIns="108000" rtlCol="0">
            <a:noAutofit/>
          </a:bodyPr>
          <a:lstStyle/>
          <a:p>
            <a:r>
              <a:rPr lang="pt-PT" sz="1400" noProof="0" dirty="0">
                <a:solidFill>
                  <a:srgbClr val="FF0000"/>
                </a:solidFill>
              </a:rPr>
              <a:t>Presence data % used for validation (e.g. AUC etc)</a:t>
            </a:r>
            <a:endParaRPr lang="en-GB" sz="1400" noProof="0" dirty="0" err="1">
              <a:solidFill>
                <a:srgbClr val="FF0000"/>
              </a:solidFill>
            </a:endParaRPr>
          </a:p>
        </p:txBody>
      </p:sp>
      <p:sp>
        <p:nvSpPr>
          <p:cNvPr id="18" name="Seta: para a Direita 17">
            <a:extLst>
              <a:ext uri="{FF2B5EF4-FFF2-40B4-BE49-F238E27FC236}">
                <a16:creationId xmlns:a16="http://schemas.microsoft.com/office/drawing/2014/main" id="{9ED5BE37-28A8-496E-9218-6C763855BFD8}"/>
              </a:ext>
            </a:extLst>
          </p:cNvPr>
          <p:cNvSpPr/>
          <p:nvPr/>
        </p:nvSpPr>
        <p:spPr>
          <a:xfrm>
            <a:off x="5798159" y="4524722"/>
            <a:ext cx="621082" cy="322981"/>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Seta: para a Direita 18">
            <a:extLst>
              <a:ext uri="{FF2B5EF4-FFF2-40B4-BE49-F238E27FC236}">
                <a16:creationId xmlns:a16="http://schemas.microsoft.com/office/drawing/2014/main" id="{12303FC2-7025-4D42-9C69-7E722C9D6FC9}"/>
              </a:ext>
            </a:extLst>
          </p:cNvPr>
          <p:cNvSpPr/>
          <p:nvPr/>
        </p:nvSpPr>
        <p:spPr>
          <a:xfrm>
            <a:off x="1490663" y="1986903"/>
            <a:ext cx="864096" cy="265487"/>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Seta: para a Direita 19">
            <a:extLst>
              <a:ext uri="{FF2B5EF4-FFF2-40B4-BE49-F238E27FC236}">
                <a16:creationId xmlns:a16="http://schemas.microsoft.com/office/drawing/2014/main" id="{3A06475C-6D86-4463-857F-F330111DCD51}"/>
              </a:ext>
            </a:extLst>
          </p:cNvPr>
          <p:cNvSpPr/>
          <p:nvPr/>
        </p:nvSpPr>
        <p:spPr>
          <a:xfrm>
            <a:off x="1947953" y="2406730"/>
            <a:ext cx="2002662" cy="265487"/>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Seta: para a Direita 20">
            <a:extLst>
              <a:ext uri="{FF2B5EF4-FFF2-40B4-BE49-F238E27FC236}">
                <a16:creationId xmlns:a16="http://schemas.microsoft.com/office/drawing/2014/main" id="{18F43EFD-7635-40DD-A917-4DC2F1DA91B6}"/>
              </a:ext>
            </a:extLst>
          </p:cNvPr>
          <p:cNvSpPr/>
          <p:nvPr/>
        </p:nvSpPr>
        <p:spPr>
          <a:xfrm>
            <a:off x="2982518" y="3379385"/>
            <a:ext cx="596377" cy="265487"/>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Seta: para a Direita 21">
            <a:extLst>
              <a:ext uri="{FF2B5EF4-FFF2-40B4-BE49-F238E27FC236}">
                <a16:creationId xmlns:a16="http://schemas.microsoft.com/office/drawing/2014/main" id="{3F9859CB-D16F-452C-A75C-1F64F1C73C70}"/>
              </a:ext>
            </a:extLst>
          </p:cNvPr>
          <p:cNvSpPr/>
          <p:nvPr/>
        </p:nvSpPr>
        <p:spPr>
          <a:xfrm>
            <a:off x="2786807" y="3810525"/>
            <a:ext cx="3240361" cy="265487"/>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CaixaDeTexto 23">
            <a:extLst>
              <a:ext uri="{FF2B5EF4-FFF2-40B4-BE49-F238E27FC236}">
                <a16:creationId xmlns:a16="http://schemas.microsoft.com/office/drawing/2014/main" id="{9C44A3D0-1EE2-4844-AF15-0D0AFDA0CBD8}"/>
              </a:ext>
            </a:extLst>
          </p:cNvPr>
          <p:cNvSpPr txBox="1"/>
          <p:nvPr/>
        </p:nvSpPr>
        <p:spPr>
          <a:xfrm>
            <a:off x="6419241" y="4434720"/>
            <a:ext cx="5564514" cy="512776"/>
          </a:xfrm>
          <a:prstGeom prst="rect">
            <a:avLst/>
          </a:prstGeom>
          <a:noFill/>
        </p:spPr>
        <p:txBody>
          <a:bodyPr wrap="square" lIns="108000" tIns="108000" rIns="108000" bIns="108000" rtlCol="0">
            <a:noAutofit/>
          </a:bodyPr>
          <a:lstStyle/>
          <a:p>
            <a:r>
              <a:rPr lang="pt-PT" sz="1400" noProof="0" dirty="0">
                <a:solidFill>
                  <a:schemeClr val="bg2"/>
                </a:solidFill>
              </a:rPr>
              <a:t>A scalar value multiplier to apply to the regularization parameters </a:t>
            </a:r>
            <a:endParaRPr lang="en-GB" sz="1400" noProof="0" dirty="0" err="1">
              <a:solidFill>
                <a:schemeClr val="bg2"/>
              </a:solidFill>
            </a:endParaRPr>
          </a:p>
        </p:txBody>
      </p:sp>
      <p:sp>
        <p:nvSpPr>
          <p:cNvPr id="25" name="Seta: para a Direita 24">
            <a:extLst>
              <a:ext uri="{FF2B5EF4-FFF2-40B4-BE49-F238E27FC236}">
                <a16:creationId xmlns:a16="http://schemas.microsoft.com/office/drawing/2014/main" id="{3BA02C2D-6AE8-46C2-B874-9008FB1B482D}"/>
              </a:ext>
            </a:extLst>
          </p:cNvPr>
          <p:cNvSpPr/>
          <p:nvPr/>
        </p:nvSpPr>
        <p:spPr>
          <a:xfrm>
            <a:off x="5826833" y="4831380"/>
            <a:ext cx="1352462" cy="322981"/>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CaixaDeTexto 25">
            <a:extLst>
              <a:ext uri="{FF2B5EF4-FFF2-40B4-BE49-F238E27FC236}">
                <a16:creationId xmlns:a16="http://schemas.microsoft.com/office/drawing/2014/main" id="{949E1D9B-D871-482A-A5FF-22189F55ABFD}"/>
              </a:ext>
            </a:extLst>
          </p:cNvPr>
          <p:cNvSpPr txBox="1"/>
          <p:nvPr/>
        </p:nvSpPr>
        <p:spPr>
          <a:xfrm>
            <a:off x="7192341" y="4782030"/>
            <a:ext cx="5383821" cy="564017"/>
          </a:xfrm>
          <a:prstGeom prst="rect">
            <a:avLst/>
          </a:prstGeom>
          <a:noFill/>
        </p:spPr>
        <p:txBody>
          <a:bodyPr wrap="square" lIns="108000" tIns="108000" rIns="108000" bIns="108000" rtlCol="0">
            <a:noAutofit/>
          </a:bodyPr>
          <a:lstStyle/>
          <a:p>
            <a:r>
              <a:rPr lang="pt-PT" sz="1400" dirty="0">
                <a:solidFill>
                  <a:schemeClr val="bg2"/>
                </a:solidFill>
              </a:rPr>
              <a:t>Number of samples to use for estimating the background distribution; AKA Pseudo-absences</a:t>
            </a:r>
            <a:endParaRPr lang="en-GB" sz="1400" noProof="0" dirty="0" err="1">
              <a:solidFill>
                <a:schemeClr val="bg2"/>
              </a:solidFill>
            </a:endParaRPr>
          </a:p>
        </p:txBody>
      </p:sp>
      <p:sp>
        <p:nvSpPr>
          <p:cNvPr id="27" name="Seta: para a Direita 26">
            <a:extLst>
              <a:ext uri="{FF2B5EF4-FFF2-40B4-BE49-F238E27FC236}">
                <a16:creationId xmlns:a16="http://schemas.microsoft.com/office/drawing/2014/main" id="{4AFE4EAE-E835-4093-89DF-0CAB2EE652D4}"/>
              </a:ext>
            </a:extLst>
          </p:cNvPr>
          <p:cNvSpPr/>
          <p:nvPr/>
        </p:nvSpPr>
        <p:spPr>
          <a:xfrm>
            <a:off x="5782889" y="5412419"/>
            <a:ext cx="1352462" cy="322981"/>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CaixaDeTexto 27">
            <a:extLst>
              <a:ext uri="{FF2B5EF4-FFF2-40B4-BE49-F238E27FC236}">
                <a16:creationId xmlns:a16="http://schemas.microsoft.com/office/drawing/2014/main" id="{B84BE851-35D9-47B1-A241-58FC6BFEFD88}"/>
              </a:ext>
            </a:extLst>
          </p:cNvPr>
          <p:cNvSpPr txBox="1"/>
          <p:nvPr/>
        </p:nvSpPr>
        <p:spPr>
          <a:xfrm>
            <a:off x="7121820" y="5294806"/>
            <a:ext cx="4960571" cy="564017"/>
          </a:xfrm>
          <a:prstGeom prst="rect">
            <a:avLst/>
          </a:prstGeom>
          <a:noFill/>
        </p:spPr>
        <p:txBody>
          <a:bodyPr wrap="square" lIns="108000" tIns="108000" rIns="108000" bIns="108000" rtlCol="0">
            <a:noAutofit/>
          </a:bodyPr>
          <a:lstStyle/>
          <a:p>
            <a:r>
              <a:rPr lang="pt-PT" sz="1400" dirty="0">
                <a:solidFill>
                  <a:srgbClr val="FF0000"/>
                </a:solidFill>
              </a:rPr>
              <a:t>Number of replicates (repetitions)</a:t>
            </a:r>
            <a:r>
              <a:rPr lang="pt-PT" sz="1400" dirty="0">
                <a:solidFill>
                  <a:schemeClr val="bg2"/>
                </a:solidFill>
              </a:rPr>
              <a:t> and training validation method</a:t>
            </a:r>
            <a:endParaRPr lang="en-GB" sz="1400" noProof="0" dirty="0" err="1">
              <a:solidFill>
                <a:schemeClr val="bg2"/>
              </a:solidFill>
            </a:endParaRPr>
          </a:p>
        </p:txBody>
      </p:sp>
      <p:sp>
        <p:nvSpPr>
          <p:cNvPr id="29" name="Seta: para a Direita 28">
            <a:extLst>
              <a:ext uri="{FF2B5EF4-FFF2-40B4-BE49-F238E27FC236}">
                <a16:creationId xmlns:a16="http://schemas.microsoft.com/office/drawing/2014/main" id="{694A7C2A-F194-4822-A391-C58A6BFCB5FC}"/>
              </a:ext>
            </a:extLst>
          </p:cNvPr>
          <p:cNvSpPr/>
          <p:nvPr/>
        </p:nvSpPr>
        <p:spPr>
          <a:xfrm>
            <a:off x="5798096" y="5880568"/>
            <a:ext cx="1352462" cy="322981"/>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CaixaDeTexto 30">
            <a:extLst>
              <a:ext uri="{FF2B5EF4-FFF2-40B4-BE49-F238E27FC236}">
                <a16:creationId xmlns:a16="http://schemas.microsoft.com/office/drawing/2014/main" id="{F3A3FAFF-1B97-4CC6-B5A3-78A0888F1F31}"/>
              </a:ext>
            </a:extLst>
          </p:cNvPr>
          <p:cNvSpPr txBox="1"/>
          <p:nvPr/>
        </p:nvSpPr>
        <p:spPr>
          <a:xfrm>
            <a:off x="7099578" y="5785665"/>
            <a:ext cx="4960571" cy="564017"/>
          </a:xfrm>
          <a:prstGeom prst="rect">
            <a:avLst/>
          </a:prstGeom>
          <a:noFill/>
        </p:spPr>
        <p:txBody>
          <a:bodyPr wrap="square" lIns="108000" tIns="108000" rIns="108000" bIns="108000" rtlCol="0">
            <a:noAutofit/>
          </a:bodyPr>
          <a:lstStyle/>
          <a:p>
            <a:r>
              <a:rPr lang="pt-PT" sz="1400" dirty="0">
                <a:solidFill>
                  <a:schemeClr val="bg2"/>
                </a:solidFill>
              </a:rPr>
              <a:t>Optional external validation dataset </a:t>
            </a:r>
            <a:endParaRPr lang="en-GB" sz="1400" noProof="0" dirty="0" err="1">
              <a:solidFill>
                <a:schemeClr val="bg2"/>
              </a:solidFill>
            </a:endParaRPr>
          </a:p>
        </p:txBody>
      </p:sp>
    </p:spTree>
    <p:extLst>
      <p:ext uri="{BB962C8B-B14F-4D97-AF65-F5344CB8AC3E}">
        <p14:creationId xmlns:p14="http://schemas.microsoft.com/office/powerpoint/2010/main" val="3479961339"/>
      </p:ext>
    </p:extLst>
  </p:cSld>
  <p:clrMapOvr>
    <a:masterClrMapping/>
  </p:clrMapOvr>
  <p:transition spd="slow">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m 11">
            <a:extLst>
              <a:ext uri="{FF2B5EF4-FFF2-40B4-BE49-F238E27FC236}">
                <a16:creationId xmlns:a16="http://schemas.microsoft.com/office/drawing/2014/main" id="{3436DE7F-AF2C-4E2D-BC07-A1984C79277F}"/>
              </a:ext>
            </a:extLst>
          </p:cNvPr>
          <p:cNvPicPr>
            <a:picLocks noChangeAspect="1"/>
          </p:cNvPicPr>
          <p:nvPr/>
        </p:nvPicPr>
        <p:blipFill>
          <a:blip r:embed="rId2"/>
          <a:stretch>
            <a:fillRect/>
          </a:stretch>
        </p:blipFill>
        <p:spPr>
          <a:xfrm>
            <a:off x="338535" y="1124744"/>
            <a:ext cx="5544616" cy="5131353"/>
          </a:xfrm>
          <a:prstGeom prst="rect">
            <a:avLst/>
          </a:prstGeom>
        </p:spPr>
      </p:pic>
      <p:sp>
        <p:nvSpPr>
          <p:cNvPr id="2" name="Título 1">
            <a:extLst>
              <a:ext uri="{FF2B5EF4-FFF2-40B4-BE49-F238E27FC236}">
                <a16:creationId xmlns:a16="http://schemas.microsoft.com/office/drawing/2014/main" id="{3708447A-27C6-42E4-A5D2-7B853636C190}"/>
              </a:ext>
            </a:extLst>
          </p:cNvPr>
          <p:cNvSpPr>
            <a:spLocks noGrp="1"/>
          </p:cNvSpPr>
          <p:nvPr>
            <p:ph type="title"/>
          </p:nvPr>
        </p:nvSpPr>
        <p:spPr/>
        <p:txBody>
          <a:bodyPr/>
          <a:lstStyle/>
          <a:p>
            <a:r>
              <a:rPr lang="pt-PT" dirty="0"/>
              <a:t>SDM Practical</a:t>
            </a:r>
            <a:endParaRPr lang="en-GB" dirty="0"/>
          </a:p>
        </p:txBody>
      </p:sp>
      <p:sp>
        <p:nvSpPr>
          <p:cNvPr id="5" name="Espaço Reservado para Número de Slide 4">
            <a:extLst>
              <a:ext uri="{FF2B5EF4-FFF2-40B4-BE49-F238E27FC236}">
                <a16:creationId xmlns:a16="http://schemas.microsoft.com/office/drawing/2014/main" id="{CE3D94F7-5FED-406E-A29B-51313488990D}"/>
              </a:ext>
            </a:extLst>
          </p:cNvPr>
          <p:cNvSpPr>
            <a:spLocks noGrp="1"/>
          </p:cNvSpPr>
          <p:nvPr>
            <p:ph type="sldNum" sz="quarter" idx="4"/>
          </p:nvPr>
        </p:nvSpPr>
        <p:spPr/>
        <p:txBody>
          <a:bodyPr/>
          <a:lstStyle/>
          <a:p>
            <a:fld id="{5EE7099E-8998-4851-915A-4F4831808297}" type="slidenum">
              <a:rPr lang="nl-NL" smtClean="0"/>
              <a:pPr/>
              <a:t>36</a:t>
            </a:fld>
            <a:endParaRPr lang="nl-NL"/>
          </a:p>
        </p:txBody>
      </p:sp>
      <p:sp>
        <p:nvSpPr>
          <p:cNvPr id="8" name="Seta: para a Direita 7">
            <a:extLst>
              <a:ext uri="{FF2B5EF4-FFF2-40B4-BE49-F238E27FC236}">
                <a16:creationId xmlns:a16="http://schemas.microsoft.com/office/drawing/2014/main" id="{B37AE5DE-5625-44B8-B9FD-A39C20F930FD}"/>
              </a:ext>
            </a:extLst>
          </p:cNvPr>
          <p:cNvSpPr/>
          <p:nvPr/>
        </p:nvSpPr>
        <p:spPr>
          <a:xfrm>
            <a:off x="2786807" y="1844824"/>
            <a:ext cx="432048" cy="216024"/>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aixaDeTexto 8">
            <a:extLst>
              <a:ext uri="{FF2B5EF4-FFF2-40B4-BE49-F238E27FC236}">
                <a16:creationId xmlns:a16="http://schemas.microsoft.com/office/drawing/2014/main" id="{B1AB33B2-526C-445F-B7B0-507C7ED9786D}"/>
              </a:ext>
            </a:extLst>
          </p:cNvPr>
          <p:cNvSpPr txBox="1"/>
          <p:nvPr/>
        </p:nvSpPr>
        <p:spPr>
          <a:xfrm>
            <a:off x="3218855" y="1711934"/>
            <a:ext cx="7128792" cy="577173"/>
          </a:xfrm>
          <a:prstGeom prst="rect">
            <a:avLst/>
          </a:prstGeom>
          <a:noFill/>
        </p:spPr>
        <p:txBody>
          <a:bodyPr wrap="square" lIns="108000" tIns="108000" rIns="108000" bIns="108000" rtlCol="0">
            <a:noAutofit/>
          </a:bodyPr>
          <a:lstStyle/>
          <a:p>
            <a:r>
              <a:rPr lang="pt-PT" sz="1400" dirty="0">
                <a:solidFill>
                  <a:schemeClr val="bg2"/>
                </a:solidFill>
              </a:rPr>
              <a:t>Equivalent to sampling with replacement or not</a:t>
            </a:r>
            <a:endParaRPr lang="en-GB" sz="1400" noProof="0" dirty="0" err="1">
              <a:solidFill>
                <a:schemeClr val="bg2"/>
              </a:solidFill>
            </a:endParaRPr>
          </a:p>
        </p:txBody>
      </p:sp>
      <p:sp>
        <p:nvSpPr>
          <p:cNvPr id="10" name="CaixaDeTexto 9">
            <a:extLst>
              <a:ext uri="{FF2B5EF4-FFF2-40B4-BE49-F238E27FC236}">
                <a16:creationId xmlns:a16="http://schemas.microsoft.com/office/drawing/2014/main" id="{530732DC-E8D0-4A0D-9A76-DF0EE5C543D8}"/>
              </a:ext>
            </a:extLst>
          </p:cNvPr>
          <p:cNvSpPr txBox="1"/>
          <p:nvPr/>
        </p:nvSpPr>
        <p:spPr>
          <a:xfrm>
            <a:off x="3218855" y="2193738"/>
            <a:ext cx="7128792" cy="577173"/>
          </a:xfrm>
          <a:prstGeom prst="rect">
            <a:avLst/>
          </a:prstGeom>
          <a:noFill/>
        </p:spPr>
        <p:txBody>
          <a:bodyPr wrap="square" lIns="108000" tIns="108000" rIns="108000" bIns="108000" rtlCol="0">
            <a:noAutofit/>
          </a:bodyPr>
          <a:lstStyle/>
          <a:p>
            <a:r>
              <a:rPr lang="pt-PT" sz="1400" dirty="0">
                <a:solidFill>
                  <a:srgbClr val="FF0000"/>
                </a:solidFill>
              </a:rPr>
              <a:t>Save the data used on the plots (e.g. Response curves)</a:t>
            </a:r>
            <a:endParaRPr lang="en-GB" sz="1400" noProof="0" dirty="0" err="1">
              <a:solidFill>
                <a:srgbClr val="FF0000"/>
              </a:solidFill>
            </a:endParaRPr>
          </a:p>
        </p:txBody>
      </p:sp>
      <p:sp>
        <p:nvSpPr>
          <p:cNvPr id="11" name="Seta: para a Direita 10">
            <a:extLst>
              <a:ext uri="{FF2B5EF4-FFF2-40B4-BE49-F238E27FC236}">
                <a16:creationId xmlns:a16="http://schemas.microsoft.com/office/drawing/2014/main" id="{E17737A9-FE62-45BB-A6BD-9AC68CA37580}"/>
              </a:ext>
            </a:extLst>
          </p:cNvPr>
          <p:cNvSpPr/>
          <p:nvPr/>
        </p:nvSpPr>
        <p:spPr>
          <a:xfrm>
            <a:off x="1706687" y="2313985"/>
            <a:ext cx="1512168" cy="216024"/>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Seta: para a Direita 12">
            <a:extLst>
              <a:ext uri="{FF2B5EF4-FFF2-40B4-BE49-F238E27FC236}">
                <a16:creationId xmlns:a16="http://schemas.microsoft.com/office/drawing/2014/main" id="{59866F9D-53DD-44A0-96BA-5B8551E03750}"/>
              </a:ext>
            </a:extLst>
          </p:cNvPr>
          <p:cNvSpPr/>
          <p:nvPr/>
        </p:nvSpPr>
        <p:spPr>
          <a:xfrm>
            <a:off x="1706687" y="2634424"/>
            <a:ext cx="1512168" cy="216024"/>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CaixaDeTexto 13">
            <a:extLst>
              <a:ext uri="{FF2B5EF4-FFF2-40B4-BE49-F238E27FC236}">
                <a16:creationId xmlns:a16="http://schemas.microsoft.com/office/drawing/2014/main" id="{5186BD59-07B8-45D3-BC3F-9CDD1D1607AB}"/>
              </a:ext>
            </a:extLst>
          </p:cNvPr>
          <p:cNvSpPr txBox="1"/>
          <p:nvPr/>
        </p:nvSpPr>
        <p:spPr>
          <a:xfrm>
            <a:off x="3218855" y="2542244"/>
            <a:ext cx="7128792" cy="577173"/>
          </a:xfrm>
          <a:prstGeom prst="rect">
            <a:avLst/>
          </a:prstGeom>
          <a:noFill/>
        </p:spPr>
        <p:txBody>
          <a:bodyPr wrap="square" lIns="108000" tIns="108000" rIns="108000" bIns="108000" rtlCol="0">
            <a:noAutofit/>
          </a:bodyPr>
          <a:lstStyle/>
          <a:p>
            <a:r>
              <a:rPr lang="pt-PT" sz="1400" noProof="0" dirty="0">
                <a:solidFill>
                  <a:srgbClr val="FF0000"/>
                </a:solidFill>
              </a:rPr>
              <a:t>Allow the model to extrapolate outside the training range</a:t>
            </a:r>
            <a:endParaRPr lang="en-GB" sz="1400" noProof="0" dirty="0" err="1">
              <a:solidFill>
                <a:srgbClr val="FF0000"/>
              </a:solidFill>
            </a:endParaRPr>
          </a:p>
        </p:txBody>
      </p:sp>
      <p:sp>
        <p:nvSpPr>
          <p:cNvPr id="15" name="Seta: para a Direita 14">
            <a:extLst>
              <a:ext uri="{FF2B5EF4-FFF2-40B4-BE49-F238E27FC236}">
                <a16:creationId xmlns:a16="http://schemas.microsoft.com/office/drawing/2014/main" id="{934ECC8E-142D-41FD-BDF4-6661A2AE7755}"/>
              </a:ext>
            </a:extLst>
          </p:cNvPr>
          <p:cNvSpPr/>
          <p:nvPr/>
        </p:nvSpPr>
        <p:spPr>
          <a:xfrm>
            <a:off x="1706687" y="2929864"/>
            <a:ext cx="6120680" cy="234381"/>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CaixaDeTexto 15">
            <a:extLst>
              <a:ext uri="{FF2B5EF4-FFF2-40B4-BE49-F238E27FC236}">
                <a16:creationId xmlns:a16="http://schemas.microsoft.com/office/drawing/2014/main" id="{E8272411-F5A8-4D04-9B55-9914A83BE695}"/>
              </a:ext>
            </a:extLst>
          </p:cNvPr>
          <p:cNvSpPr txBox="1"/>
          <p:nvPr/>
        </p:nvSpPr>
        <p:spPr>
          <a:xfrm>
            <a:off x="7827367" y="2829221"/>
            <a:ext cx="7128792" cy="577173"/>
          </a:xfrm>
          <a:prstGeom prst="rect">
            <a:avLst/>
          </a:prstGeom>
          <a:noFill/>
        </p:spPr>
        <p:txBody>
          <a:bodyPr wrap="square" lIns="108000" tIns="108000" rIns="108000" bIns="108000" rtlCol="0">
            <a:noAutofit/>
          </a:bodyPr>
          <a:lstStyle/>
          <a:p>
            <a:r>
              <a:rPr lang="pt-PT" sz="1400" noProof="0" dirty="0">
                <a:solidFill>
                  <a:srgbClr val="FF0000"/>
                </a:solidFill>
              </a:rPr>
              <a:t>Apply clamping to extraopolation areas</a:t>
            </a:r>
            <a:endParaRPr lang="en-GB" sz="1400" noProof="0" dirty="0" err="1">
              <a:solidFill>
                <a:srgbClr val="FF0000"/>
              </a:solidFill>
            </a:endParaRPr>
          </a:p>
        </p:txBody>
      </p:sp>
      <p:sp>
        <p:nvSpPr>
          <p:cNvPr id="18" name="Seta: para a Direita 17">
            <a:extLst>
              <a:ext uri="{FF2B5EF4-FFF2-40B4-BE49-F238E27FC236}">
                <a16:creationId xmlns:a16="http://schemas.microsoft.com/office/drawing/2014/main" id="{B6BB19B3-045B-4F13-9D92-92FD671F83DE}"/>
              </a:ext>
            </a:extLst>
          </p:cNvPr>
          <p:cNvSpPr/>
          <p:nvPr/>
        </p:nvSpPr>
        <p:spPr>
          <a:xfrm>
            <a:off x="1778695" y="3183776"/>
            <a:ext cx="1512168" cy="216024"/>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CaixaDeTexto 18">
            <a:extLst>
              <a:ext uri="{FF2B5EF4-FFF2-40B4-BE49-F238E27FC236}">
                <a16:creationId xmlns:a16="http://schemas.microsoft.com/office/drawing/2014/main" id="{14455398-53A2-4DEC-A4E3-6F1261CB0CDF}"/>
              </a:ext>
            </a:extLst>
          </p:cNvPr>
          <p:cNvSpPr txBox="1"/>
          <p:nvPr/>
        </p:nvSpPr>
        <p:spPr>
          <a:xfrm>
            <a:off x="3218855" y="3088008"/>
            <a:ext cx="7128792" cy="577173"/>
          </a:xfrm>
          <a:prstGeom prst="rect">
            <a:avLst/>
          </a:prstGeom>
          <a:noFill/>
        </p:spPr>
        <p:txBody>
          <a:bodyPr wrap="square" lIns="108000" tIns="108000" rIns="108000" bIns="108000" rtlCol="0">
            <a:noAutofit/>
          </a:bodyPr>
          <a:lstStyle/>
          <a:p>
            <a:r>
              <a:rPr lang="pt-PT" sz="1400" noProof="0" dirty="0">
                <a:solidFill>
                  <a:schemeClr val="bg2"/>
                </a:solidFill>
              </a:rPr>
              <a:t>If on, all models will be saved onto the disk in .asc files</a:t>
            </a:r>
            <a:endParaRPr lang="en-GB" sz="1400" noProof="0" dirty="0" err="1">
              <a:solidFill>
                <a:schemeClr val="bg2"/>
              </a:solidFill>
            </a:endParaRPr>
          </a:p>
        </p:txBody>
      </p:sp>
      <p:sp>
        <p:nvSpPr>
          <p:cNvPr id="20" name="Seta: para a Direita 19">
            <a:extLst>
              <a:ext uri="{FF2B5EF4-FFF2-40B4-BE49-F238E27FC236}">
                <a16:creationId xmlns:a16="http://schemas.microsoft.com/office/drawing/2014/main" id="{E5A234D6-AB51-4671-881D-B43DD929D748}"/>
              </a:ext>
            </a:extLst>
          </p:cNvPr>
          <p:cNvSpPr/>
          <p:nvPr/>
        </p:nvSpPr>
        <p:spPr>
          <a:xfrm>
            <a:off x="1407087" y="3452278"/>
            <a:ext cx="6852327" cy="232434"/>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CaixaDeTexto 21">
            <a:extLst>
              <a:ext uri="{FF2B5EF4-FFF2-40B4-BE49-F238E27FC236}">
                <a16:creationId xmlns:a16="http://schemas.microsoft.com/office/drawing/2014/main" id="{7CB20638-1128-4ACD-BB96-0BBA72E67888}"/>
              </a:ext>
            </a:extLst>
          </p:cNvPr>
          <p:cNvSpPr txBox="1"/>
          <p:nvPr/>
        </p:nvSpPr>
        <p:spPr>
          <a:xfrm>
            <a:off x="8266648" y="3326250"/>
            <a:ext cx="3931701" cy="577173"/>
          </a:xfrm>
          <a:prstGeom prst="rect">
            <a:avLst/>
          </a:prstGeom>
          <a:noFill/>
        </p:spPr>
        <p:txBody>
          <a:bodyPr wrap="square" lIns="108000" tIns="108000" rIns="108000" bIns="108000" rtlCol="0">
            <a:noAutofit/>
          </a:bodyPr>
          <a:lstStyle/>
          <a:p>
            <a:r>
              <a:rPr lang="pt-PT" sz="1400" noProof="0" dirty="0">
                <a:solidFill>
                  <a:srgbClr val="FF0000"/>
                </a:solidFill>
              </a:rPr>
              <a:t>Write the plots used in the model report onto the disk</a:t>
            </a:r>
            <a:endParaRPr lang="en-GB" sz="1400" noProof="0" dirty="0" err="1">
              <a:solidFill>
                <a:srgbClr val="FF0000"/>
              </a:solidFill>
            </a:endParaRPr>
          </a:p>
        </p:txBody>
      </p:sp>
      <p:sp>
        <p:nvSpPr>
          <p:cNvPr id="23" name="Seta: para a Direita 22">
            <a:extLst>
              <a:ext uri="{FF2B5EF4-FFF2-40B4-BE49-F238E27FC236}">
                <a16:creationId xmlns:a16="http://schemas.microsoft.com/office/drawing/2014/main" id="{20062895-D985-419F-87B1-E34FABE57FF0}"/>
              </a:ext>
            </a:extLst>
          </p:cNvPr>
          <p:cNvSpPr/>
          <p:nvPr/>
        </p:nvSpPr>
        <p:spPr>
          <a:xfrm>
            <a:off x="3996282" y="3847316"/>
            <a:ext cx="1382813" cy="194370"/>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CaixaDeTexto 23">
            <a:extLst>
              <a:ext uri="{FF2B5EF4-FFF2-40B4-BE49-F238E27FC236}">
                <a16:creationId xmlns:a16="http://schemas.microsoft.com/office/drawing/2014/main" id="{ABE2B845-6B79-4DFD-96E1-A3938D8235A5}"/>
              </a:ext>
            </a:extLst>
          </p:cNvPr>
          <p:cNvSpPr txBox="1"/>
          <p:nvPr/>
        </p:nvSpPr>
        <p:spPr>
          <a:xfrm>
            <a:off x="5341430" y="3628254"/>
            <a:ext cx="2675177" cy="577173"/>
          </a:xfrm>
          <a:prstGeom prst="rect">
            <a:avLst/>
          </a:prstGeom>
          <a:noFill/>
        </p:spPr>
        <p:txBody>
          <a:bodyPr wrap="square" lIns="108000" tIns="108000" rIns="108000" bIns="108000" rtlCol="0">
            <a:noAutofit/>
          </a:bodyPr>
          <a:lstStyle/>
          <a:p>
            <a:r>
              <a:rPr lang="pt-PT" sz="1400" dirty="0">
                <a:solidFill>
                  <a:schemeClr val="bg2"/>
                </a:solidFill>
              </a:rPr>
              <a:t>Append the new run to a previous run or start over</a:t>
            </a:r>
            <a:endParaRPr lang="en-GB" sz="1400" noProof="0" dirty="0" err="1">
              <a:solidFill>
                <a:schemeClr val="bg2"/>
              </a:solidFill>
            </a:endParaRPr>
          </a:p>
        </p:txBody>
      </p:sp>
      <p:sp>
        <p:nvSpPr>
          <p:cNvPr id="25" name="Retângulo 24">
            <a:extLst>
              <a:ext uri="{FF2B5EF4-FFF2-40B4-BE49-F238E27FC236}">
                <a16:creationId xmlns:a16="http://schemas.microsoft.com/office/drawing/2014/main" id="{27F5310C-F895-420F-A7E8-CC9EF8573F76}"/>
              </a:ext>
            </a:extLst>
          </p:cNvPr>
          <p:cNvSpPr/>
          <p:nvPr/>
        </p:nvSpPr>
        <p:spPr>
          <a:xfrm>
            <a:off x="338535" y="4205427"/>
            <a:ext cx="5760640" cy="5771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CaixaDeTexto 25">
            <a:extLst>
              <a:ext uri="{FF2B5EF4-FFF2-40B4-BE49-F238E27FC236}">
                <a16:creationId xmlns:a16="http://schemas.microsoft.com/office/drawing/2014/main" id="{E46FB78E-FCB4-4828-B1E9-0A73D60617D3}"/>
              </a:ext>
            </a:extLst>
          </p:cNvPr>
          <p:cNvSpPr txBox="1"/>
          <p:nvPr/>
        </p:nvSpPr>
        <p:spPr>
          <a:xfrm>
            <a:off x="6099174" y="4191456"/>
            <a:ext cx="5235442" cy="577173"/>
          </a:xfrm>
          <a:prstGeom prst="rect">
            <a:avLst/>
          </a:prstGeom>
          <a:noFill/>
        </p:spPr>
        <p:txBody>
          <a:bodyPr wrap="square" lIns="108000" tIns="108000" rIns="108000" bIns="108000" rtlCol="0">
            <a:noAutofit/>
          </a:bodyPr>
          <a:lstStyle/>
          <a:p>
            <a:r>
              <a:rPr lang="pt-PT" sz="1400" dirty="0">
                <a:solidFill>
                  <a:schemeClr val="bg2"/>
                </a:solidFill>
              </a:rPr>
              <a:t>Run the machine learning 500 times model or until the convergence is below 0,00001</a:t>
            </a:r>
            <a:endParaRPr lang="en-GB" sz="1400" noProof="0" dirty="0" err="1">
              <a:solidFill>
                <a:schemeClr val="bg2"/>
              </a:solidFill>
            </a:endParaRPr>
          </a:p>
        </p:txBody>
      </p:sp>
      <p:sp>
        <p:nvSpPr>
          <p:cNvPr id="28" name="Seta: para a Direita 27">
            <a:extLst>
              <a:ext uri="{FF2B5EF4-FFF2-40B4-BE49-F238E27FC236}">
                <a16:creationId xmlns:a16="http://schemas.microsoft.com/office/drawing/2014/main" id="{48B05B1A-2493-4291-83F9-3171BB3A3DF9}"/>
              </a:ext>
            </a:extLst>
          </p:cNvPr>
          <p:cNvSpPr/>
          <p:nvPr/>
        </p:nvSpPr>
        <p:spPr>
          <a:xfrm>
            <a:off x="5871452" y="4844990"/>
            <a:ext cx="443749" cy="194370"/>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CaixaDeTexto 28">
            <a:extLst>
              <a:ext uri="{FF2B5EF4-FFF2-40B4-BE49-F238E27FC236}">
                <a16:creationId xmlns:a16="http://schemas.microsoft.com/office/drawing/2014/main" id="{A4D8CBE4-4A71-4658-8D71-D6787E6376FB}"/>
              </a:ext>
            </a:extLst>
          </p:cNvPr>
          <p:cNvSpPr txBox="1"/>
          <p:nvPr/>
        </p:nvSpPr>
        <p:spPr>
          <a:xfrm>
            <a:off x="6315198" y="4647792"/>
            <a:ext cx="5892957" cy="577173"/>
          </a:xfrm>
          <a:prstGeom prst="rect">
            <a:avLst/>
          </a:prstGeom>
          <a:noFill/>
        </p:spPr>
        <p:txBody>
          <a:bodyPr wrap="square" lIns="108000" tIns="108000" rIns="108000" bIns="108000" rtlCol="0">
            <a:noAutofit/>
          </a:bodyPr>
          <a:lstStyle/>
          <a:p>
            <a:r>
              <a:rPr lang="pt-PT" sz="1400" dirty="0">
                <a:solidFill>
                  <a:schemeClr val="bg2"/>
                </a:solidFill>
              </a:rPr>
              <a:t>Cosmetics, changes the size of background data points on the output map</a:t>
            </a:r>
            <a:endParaRPr lang="en-GB" sz="1400" noProof="0" dirty="0" err="1">
              <a:solidFill>
                <a:schemeClr val="bg2"/>
              </a:solidFill>
            </a:endParaRPr>
          </a:p>
        </p:txBody>
      </p:sp>
      <p:sp>
        <p:nvSpPr>
          <p:cNvPr id="30" name="Seta: para a Direita 29">
            <a:extLst>
              <a:ext uri="{FF2B5EF4-FFF2-40B4-BE49-F238E27FC236}">
                <a16:creationId xmlns:a16="http://schemas.microsoft.com/office/drawing/2014/main" id="{23A80B4C-011C-4164-B627-01D0B861AD2A}"/>
              </a:ext>
            </a:extLst>
          </p:cNvPr>
          <p:cNvSpPr/>
          <p:nvPr/>
        </p:nvSpPr>
        <p:spPr>
          <a:xfrm>
            <a:off x="5824724" y="5252894"/>
            <a:ext cx="1492696" cy="216176"/>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CaixaDeTexto 31">
            <a:extLst>
              <a:ext uri="{FF2B5EF4-FFF2-40B4-BE49-F238E27FC236}">
                <a16:creationId xmlns:a16="http://schemas.microsoft.com/office/drawing/2014/main" id="{BE9AE271-07EF-43B1-968A-431FAC62DE54}"/>
              </a:ext>
            </a:extLst>
          </p:cNvPr>
          <p:cNvSpPr txBox="1"/>
          <p:nvPr/>
        </p:nvSpPr>
        <p:spPr>
          <a:xfrm>
            <a:off x="7352178" y="5134254"/>
            <a:ext cx="3701281" cy="460001"/>
          </a:xfrm>
          <a:prstGeom prst="rect">
            <a:avLst/>
          </a:prstGeom>
          <a:noFill/>
        </p:spPr>
        <p:txBody>
          <a:bodyPr wrap="square" lIns="108000" tIns="108000" rIns="108000" bIns="108000" rtlCol="0">
            <a:noAutofit/>
          </a:bodyPr>
          <a:lstStyle/>
          <a:p>
            <a:r>
              <a:rPr lang="pt-PT" sz="1400" dirty="0">
                <a:solidFill>
                  <a:schemeClr val="bg2"/>
                </a:solidFill>
              </a:rPr>
              <a:t>Log file and assumped prior prevalence</a:t>
            </a:r>
          </a:p>
        </p:txBody>
      </p:sp>
      <p:sp>
        <p:nvSpPr>
          <p:cNvPr id="33" name="Seta: para a Direita 32">
            <a:extLst>
              <a:ext uri="{FF2B5EF4-FFF2-40B4-BE49-F238E27FC236}">
                <a16:creationId xmlns:a16="http://schemas.microsoft.com/office/drawing/2014/main" id="{0A11EE16-A51C-430E-937B-B689D9A651F2}"/>
              </a:ext>
            </a:extLst>
          </p:cNvPr>
          <p:cNvSpPr/>
          <p:nvPr/>
        </p:nvSpPr>
        <p:spPr>
          <a:xfrm>
            <a:off x="5859482" y="5709230"/>
            <a:ext cx="1967885" cy="194550"/>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CaixaDeTexto 33">
            <a:extLst>
              <a:ext uri="{FF2B5EF4-FFF2-40B4-BE49-F238E27FC236}">
                <a16:creationId xmlns:a16="http://schemas.microsoft.com/office/drawing/2014/main" id="{B275E07D-3E19-46A5-B1BC-0914568001C0}"/>
              </a:ext>
            </a:extLst>
          </p:cNvPr>
          <p:cNvSpPr txBox="1"/>
          <p:nvPr/>
        </p:nvSpPr>
        <p:spPr>
          <a:xfrm>
            <a:off x="7862126" y="5519017"/>
            <a:ext cx="4336224" cy="526227"/>
          </a:xfrm>
          <a:prstGeom prst="rect">
            <a:avLst/>
          </a:prstGeom>
          <a:noFill/>
        </p:spPr>
        <p:txBody>
          <a:bodyPr wrap="square" lIns="108000" tIns="108000" rIns="108000" bIns="108000" rtlCol="0">
            <a:noAutofit/>
          </a:bodyPr>
          <a:lstStyle/>
          <a:p>
            <a:r>
              <a:rPr lang="pt-PT" sz="1400" dirty="0">
                <a:solidFill>
                  <a:schemeClr val="bg2"/>
                </a:solidFill>
              </a:rPr>
              <a:t>Generate a presence/absence map based on the rule</a:t>
            </a:r>
          </a:p>
        </p:txBody>
      </p:sp>
      <p:sp>
        <p:nvSpPr>
          <p:cNvPr id="36" name="Seta: para a Direita 35">
            <a:extLst>
              <a:ext uri="{FF2B5EF4-FFF2-40B4-BE49-F238E27FC236}">
                <a16:creationId xmlns:a16="http://schemas.microsoft.com/office/drawing/2014/main" id="{F235C9E2-38DC-421B-97F9-596FDEA3A0D6}"/>
              </a:ext>
            </a:extLst>
          </p:cNvPr>
          <p:cNvSpPr/>
          <p:nvPr/>
        </p:nvSpPr>
        <p:spPr>
          <a:xfrm>
            <a:off x="5859482" y="6045244"/>
            <a:ext cx="1247805" cy="154856"/>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 name="CaixaDeTexto 37">
            <a:extLst>
              <a:ext uri="{FF2B5EF4-FFF2-40B4-BE49-F238E27FC236}">
                <a16:creationId xmlns:a16="http://schemas.microsoft.com/office/drawing/2014/main" id="{C96DBCD8-6EB7-461B-8CE2-A62D626E9407}"/>
              </a:ext>
            </a:extLst>
          </p:cNvPr>
          <p:cNvSpPr txBox="1"/>
          <p:nvPr/>
        </p:nvSpPr>
        <p:spPr>
          <a:xfrm>
            <a:off x="7091801" y="5903780"/>
            <a:ext cx="3802021" cy="460001"/>
          </a:xfrm>
          <a:prstGeom prst="rect">
            <a:avLst/>
          </a:prstGeom>
          <a:noFill/>
        </p:spPr>
        <p:txBody>
          <a:bodyPr wrap="square" lIns="108000" tIns="108000" rIns="108000" bIns="108000" rtlCol="0">
            <a:noAutofit/>
          </a:bodyPr>
          <a:lstStyle/>
          <a:p>
            <a:r>
              <a:rPr lang="pt-PT" sz="1400" dirty="0">
                <a:solidFill>
                  <a:schemeClr val="bg2"/>
                </a:solidFill>
              </a:rPr>
              <a:t>Spatial sampling bias file</a:t>
            </a:r>
          </a:p>
        </p:txBody>
      </p:sp>
    </p:spTree>
    <p:extLst>
      <p:ext uri="{BB962C8B-B14F-4D97-AF65-F5344CB8AC3E}">
        <p14:creationId xmlns:p14="http://schemas.microsoft.com/office/powerpoint/2010/main" val="1250218542"/>
      </p:ext>
    </p:extLst>
  </p:cSld>
  <p:clrMapOvr>
    <a:masterClrMapping/>
  </p:clrMapOvr>
  <p:transition spd="slow">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0DECA1-A810-42FC-926F-AA24C473FAEC}"/>
              </a:ext>
            </a:extLst>
          </p:cNvPr>
          <p:cNvSpPr>
            <a:spLocks noGrp="1"/>
          </p:cNvSpPr>
          <p:nvPr>
            <p:ph type="title"/>
          </p:nvPr>
        </p:nvSpPr>
        <p:spPr/>
        <p:txBody>
          <a:bodyPr/>
          <a:lstStyle/>
          <a:p>
            <a:r>
              <a:rPr lang="pt-PT" dirty="0"/>
              <a:t>SDM Practical</a:t>
            </a:r>
            <a:endParaRPr lang="en-GB" dirty="0"/>
          </a:p>
        </p:txBody>
      </p:sp>
      <p:sp>
        <p:nvSpPr>
          <p:cNvPr id="5" name="Espaço Reservado para Número de Slide 4">
            <a:extLst>
              <a:ext uri="{FF2B5EF4-FFF2-40B4-BE49-F238E27FC236}">
                <a16:creationId xmlns:a16="http://schemas.microsoft.com/office/drawing/2014/main" id="{C62308DF-BBC3-41EB-AC30-38E8D924D024}"/>
              </a:ext>
            </a:extLst>
          </p:cNvPr>
          <p:cNvSpPr>
            <a:spLocks noGrp="1"/>
          </p:cNvSpPr>
          <p:nvPr>
            <p:ph type="sldNum" sz="quarter" idx="4"/>
          </p:nvPr>
        </p:nvSpPr>
        <p:spPr/>
        <p:txBody>
          <a:bodyPr/>
          <a:lstStyle/>
          <a:p>
            <a:fld id="{5EE7099E-8998-4851-915A-4F4831808297}" type="slidenum">
              <a:rPr lang="nl-NL" smtClean="0"/>
              <a:pPr/>
              <a:t>37</a:t>
            </a:fld>
            <a:endParaRPr lang="nl-NL"/>
          </a:p>
        </p:txBody>
      </p:sp>
      <p:pic>
        <p:nvPicPr>
          <p:cNvPr id="6" name="Imagem 5">
            <a:extLst>
              <a:ext uri="{FF2B5EF4-FFF2-40B4-BE49-F238E27FC236}">
                <a16:creationId xmlns:a16="http://schemas.microsoft.com/office/drawing/2014/main" id="{915FF6D6-A96F-44B4-8AEB-24B3B9F8C523}"/>
              </a:ext>
            </a:extLst>
          </p:cNvPr>
          <p:cNvPicPr>
            <a:picLocks noChangeAspect="1"/>
          </p:cNvPicPr>
          <p:nvPr/>
        </p:nvPicPr>
        <p:blipFill>
          <a:blip r:embed="rId2"/>
          <a:stretch>
            <a:fillRect/>
          </a:stretch>
        </p:blipFill>
        <p:spPr>
          <a:xfrm>
            <a:off x="266527" y="1124744"/>
            <a:ext cx="5440661" cy="5024859"/>
          </a:xfrm>
          <a:prstGeom prst="rect">
            <a:avLst/>
          </a:prstGeom>
        </p:spPr>
      </p:pic>
      <p:pic>
        <p:nvPicPr>
          <p:cNvPr id="9" name="Imagem 8">
            <a:extLst>
              <a:ext uri="{FF2B5EF4-FFF2-40B4-BE49-F238E27FC236}">
                <a16:creationId xmlns:a16="http://schemas.microsoft.com/office/drawing/2014/main" id="{366821C4-A91C-4841-895C-56A8347484B5}"/>
              </a:ext>
            </a:extLst>
          </p:cNvPr>
          <p:cNvPicPr/>
          <p:nvPr/>
        </p:nvPicPr>
        <p:blipFill>
          <a:blip r:embed="rId3"/>
          <a:stretch>
            <a:fillRect/>
          </a:stretch>
        </p:blipFill>
        <p:spPr>
          <a:xfrm>
            <a:off x="6053335" y="4725144"/>
            <a:ext cx="2921000" cy="450850"/>
          </a:xfrm>
          <a:prstGeom prst="rect">
            <a:avLst/>
          </a:prstGeom>
        </p:spPr>
      </p:pic>
      <p:sp>
        <p:nvSpPr>
          <p:cNvPr id="10" name="Retângulo 9">
            <a:extLst>
              <a:ext uri="{FF2B5EF4-FFF2-40B4-BE49-F238E27FC236}">
                <a16:creationId xmlns:a16="http://schemas.microsoft.com/office/drawing/2014/main" id="{7F699BD3-9FF1-4640-B97E-9A7BC849FA52}"/>
              </a:ext>
            </a:extLst>
          </p:cNvPr>
          <p:cNvSpPr/>
          <p:nvPr/>
        </p:nvSpPr>
        <p:spPr>
          <a:xfrm>
            <a:off x="7759037" y="4665402"/>
            <a:ext cx="1318634" cy="570334"/>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Chave Direita 10">
            <a:extLst>
              <a:ext uri="{FF2B5EF4-FFF2-40B4-BE49-F238E27FC236}">
                <a16:creationId xmlns:a16="http://schemas.microsoft.com/office/drawing/2014/main" id="{E602FAA1-33DF-4F2F-9254-6C5F83FC9AE6}"/>
              </a:ext>
            </a:extLst>
          </p:cNvPr>
          <p:cNvSpPr/>
          <p:nvPr/>
        </p:nvSpPr>
        <p:spPr>
          <a:xfrm>
            <a:off x="5753647" y="4175264"/>
            <a:ext cx="216022" cy="1550610"/>
          </a:xfrm>
          <a:prstGeom prst="rightBrace">
            <a:avLst/>
          </a:prstGeom>
          <a:ln w="127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CaixaDeTexto 11">
            <a:extLst>
              <a:ext uri="{FF2B5EF4-FFF2-40B4-BE49-F238E27FC236}">
                <a16:creationId xmlns:a16="http://schemas.microsoft.com/office/drawing/2014/main" id="{C15CE8AB-26E5-49D2-AE05-495C13EBD860}"/>
              </a:ext>
            </a:extLst>
          </p:cNvPr>
          <p:cNvSpPr txBox="1"/>
          <p:nvPr/>
        </p:nvSpPr>
        <p:spPr>
          <a:xfrm>
            <a:off x="5934035" y="5309748"/>
            <a:ext cx="6214181" cy="460001"/>
          </a:xfrm>
          <a:prstGeom prst="rect">
            <a:avLst/>
          </a:prstGeom>
          <a:noFill/>
        </p:spPr>
        <p:txBody>
          <a:bodyPr wrap="square" lIns="108000" tIns="108000" rIns="108000" bIns="108000" rtlCol="0">
            <a:noAutofit/>
          </a:bodyPr>
          <a:lstStyle/>
          <a:p>
            <a:r>
              <a:rPr lang="pt-PT" sz="1400" dirty="0">
                <a:solidFill>
                  <a:schemeClr val="bg2"/>
                </a:solidFill>
              </a:rPr>
              <a:t>All these options relate to this equation and within the algorithm parameters </a:t>
            </a:r>
          </a:p>
        </p:txBody>
      </p:sp>
      <p:sp>
        <p:nvSpPr>
          <p:cNvPr id="13" name="CaixaDeTexto 12">
            <a:extLst>
              <a:ext uri="{FF2B5EF4-FFF2-40B4-BE49-F238E27FC236}">
                <a16:creationId xmlns:a16="http://schemas.microsoft.com/office/drawing/2014/main" id="{05A0863B-3E01-42F7-93EC-835FB2FEE4E0}"/>
              </a:ext>
            </a:extLst>
          </p:cNvPr>
          <p:cNvSpPr txBox="1"/>
          <p:nvPr/>
        </p:nvSpPr>
        <p:spPr>
          <a:xfrm>
            <a:off x="5697787" y="5709091"/>
            <a:ext cx="3701281" cy="460001"/>
          </a:xfrm>
          <a:prstGeom prst="rect">
            <a:avLst/>
          </a:prstGeom>
          <a:noFill/>
        </p:spPr>
        <p:txBody>
          <a:bodyPr wrap="square" lIns="108000" tIns="108000" rIns="108000" bIns="108000" rtlCol="0">
            <a:noAutofit/>
          </a:bodyPr>
          <a:lstStyle/>
          <a:p>
            <a:r>
              <a:rPr lang="pt-PT" sz="1400" dirty="0">
                <a:solidFill>
                  <a:schemeClr val="bg2"/>
                </a:solidFill>
              </a:rPr>
              <a:t>Sets default nodata value</a:t>
            </a:r>
          </a:p>
        </p:txBody>
      </p:sp>
      <p:sp>
        <p:nvSpPr>
          <p:cNvPr id="14" name="CaixaDeTexto 13">
            <a:extLst>
              <a:ext uri="{FF2B5EF4-FFF2-40B4-BE49-F238E27FC236}">
                <a16:creationId xmlns:a16="http://schemas.microsoft.com/office/drawing/2014/main" id="{D71A656F-3025-4170-BFD1-D609BC345D8A}"/>
              </a:ext>
            </a:extLst>
          </p:cNvPr>
          <p:cNvSpPr txBox="1"/>
          <p:nvPr/>
        </p:nvSpPr>
        <p:spPr>
          <a:xfrm>
            <a:off x="5697787" y="3758947"/>
            <a:ext cx="5946004" cy="460001"/>
          </a:xfrm>
          <a:prstGeom prst="rect">
            <a:avLst/>
          </a:prstGeom>
          <a:noFill/>
        </p:spPr>
        <p:txBody>
          <a:bodyPr wrap="square" lIns="108000" tIns="108000" rIns="108000" bIns="108000" rtlCol="0">
            <a:noAutofit/>
          </a:bodyPr>
          <a:lstStyle/>
          <a:p>
            <a:r>
              <a:rPr lang="pt-PT" sz="1400" dirty="0">
                <a:solidFill>
                  <a:srgbClr val="FF0000"/>
                </a:solidFill>
              </a:rPr>
              <a:t>Here: Number of CPU cores the software can use </a:t>
            </a:r>
          </a:p>
        </p:txBody>
      </p:sp>
      <p:sp>
        <p:nvSpPr>
          <p:cNvPr id="15" name="CaixaDeTexto 14">
            <a:extLst>
              <a:ext uri="{FF2B5EF4-FFF2-40B4-BE49-F238E27FC236}">
                <a16:creationId xmlns:a16="http://schemas.microsoft.com/office/drawing/2014/main" id="{ABD1B214-53C8-4782-AAC5-4A692BE3C96F}"/>
              </a:ext>
            </a:extLst>
          </p:cNvPr>
          <p:cNvSpPr txBox="1"/>
          <p:nvPr/>
        </p:nvSpPr>
        <p:spPr>
          <a:xfrm>
            <a:off x="3154469" y="2335750"/>
            <a:ext cx="2543318" cy="1145147"/>
          </a:xfrm>
          <a:prstGeom prst="rect">
            <a:avLst/>
          </a:prstGeom>
          <a:noFill/>
        </p:spPr>
        <p:txBody>
          <a:bodyPr wrap="square" lIns="108000" tIns="108000" rIns="108000" bIns="108000" rtlCol="0">
            <a:noAutofit/>
          </a:bodyPr>
          <a:lstStyle/>
          <a:p>
            <a:r>
              <a:rPr lang="pt-PT" sz="1400" dirty="0">
                <a:solidFill>
                  <a:schemeClr val="bg2"/>
                </a:solidFill>
              </a:rPr>
              <a:t>Mostly cosmetic, and for exploring the outputs.</a:t>
            </a:r>
          </a:p>
          <a:p>
            <a:endParaRPr lang="pt-PT" sz="1400" dirty="0">
              <a:solidFill>
                <a:schemeClr val="bg2"/>
              </a:solidFill>
            </a:endParaRPr>
          </a:p>
          <a:p>
            <a:r>
              <a:rPr lang="pt-PT" sz="1400" dirty="0">
                <a:solidFill>
                  <a:schemeClr val="bg2"/>
                </a:solidFill>
              </a:rPr>
              <a:t>Fade by clamping alters your outputs</a:t>
            </a:r>
          </a:p>
        </p:txBody>
      </p:sp>
    </p:spTree>
    <p:extLst>
      <p:ext uri="{BB962C8B-B14F-4D97-AF65-F5344CB8AC3E}">
        <p14:creationId xmlns:p14="http://schemas.microsoft.com/office/powerpoint/2010/main" val="738498247"/>
      </p:ext>
    </p:extLst>
  </p:cSld>
  <p:clrMapOvr>
    <a:masterClrMapping/>
  </p:clrMapOvr>
  <p:transition spd="slow">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ço Reservado para Texto 7">
            <a:extLst>
              <a:ext uri="{FF2B5EF4-FFF2-40B4-BE49-F238E27FC236}">
                <a16:creationId xmlns:a16="http://schemas.microsoft.com/office/drawing/2014/main" id="{19309127-33EC-4D04-892F-D25E909BB524}"/>
              </a:ext>
            </a:extLst>
          </p:cNvPr>
          <p:cNvSpPr>
            <a:spLocks noGrp="1"/>
          </p:cNvSpPr>
          <p:nvPr>
            <p:ph type="body" sz="quarter" idx="13"/>
          </p:nvPr>
        </p:nvSpPr>
        <p:spPr/>
        <p:txBody>
          <a:bodyPr/>
          <a:lstStyle/>
          <a:p>
            <a:endParaRPr lang="en-GB" dirty="0"/>
          </a:p>
        </p:txBody>
      </p:sp>
      <p:sp>
        <p:nvSpPr>
          <p:cNvPr id="7" name="Espaço Reservado para Texto 6">
            <a:extLst>
              <a:ext uri="{FF2B5EF4-FFF2-40B4-BE49-F238E27FC236}">
                <a16:creationId xmlns:a16="http://schemas.microsoft.com/office/drawing/2014/main" id="{8A6F9029-CF42-4DD6-846C-0D220F3DD19E}"/>
              </a:ext>
            </a:extLst>
          </p:cNvPr>
          <p:cNvSpPr>
            <a:spLocks noGrp="1"/>
          </p:cNvSpPr>
          <p:nvPr>
            <p:ph type="body" sz="quarter" idx="12"/>
          </p:nvPr>
        </p:nvSpPr>
        <p:spPr/>
        <p:txBody>
          <a:bodyPr/>
          <a:lstStyle/>
          <a:p>
            <a:endParaRPr lang="en-GB" dirty="0"/>
          </a:p>
        </p:txBody>
      </p:sp>
      <p:sp>
        <p:nvSpPr>
          <p:cNvPr id="6" name="Título 5">
            <a:extLst>
              <a:ext uri="{FF2B5EF4-FFF2-40B4-BE49-F238E27FC236}">
                <a16:creationId xmlns:a16="http://schemas.microsoft.com/office/drawing/2014/main" id="{6001EAB3-933A-487F-A907-24DA0A174D35}"/>
              </a:ext>
            </a:extLst>
          </p:cNvPr>
          <p:cNvSpPr>
            <a:spLocks noGrp="1"/>
          </p:cNvSpPr>
          <p:nvPr>
            <p:ph type="title"/>
          </p:nvPr>
        </p:nvSpPr>
        <p:spPr/>
        <p:txBody>
          <a:bodyPr/>
          <a:lstStyle/>
          <a:p>
            <a:r>
              <a:rPr lang="pt-PT" dirty="0"/>
              <a:t>MAXENT – Exploring the outputs</a:t>
            </a:r>
            <a:endParaRPr lang="en-GB" dirty="0"/>
          </a:p>
        </p:txBody>
      </p:sp>
      <p:sp>
        <p:nvSpPr>
          <p:cNvPr id="9" name="Espaço Reservado para Texto 8">
            <a:extLst>
              <a:ext uri="{FF2B5EF4-FFF2-40B4-BE49-F238E27FC236}">
                <a16:creationId xmlns:a16="http://schemas.microsoft.com/office/drawing/2014/main" id="{26D57174-100C-4EE2-8ACA-418F3C4B47B5}"/>
              </a:ext>
            </a:extLst>
          </p:cNvPr>
          <p:cNvSpPr>
            <a:spLocks noGrp="1"/>
          </p:cNvSpPr>
          <p:nvPr>
            <p:ph type="body" sz="quarter" idx="14"/>
          </p:nvPr>
        </p:nvSpPr>
        <p:spPr/>
        <p:txBody>
          <a:bodyPr/>
          <a:lstStyle/>
          <a:p>
            <a:endParaRPr lang="en-GB" dirty="0"/>
          </a:p>
        </p:txBody>
      </p:sp>
      <p:sp>
        <p:nvSpPr>
          <p:cNvPr id="5" name="Espaço Reservado para Número de Slide 4">
            <a:extLst>
              <a:ext uri="{FF2B5EF4-FFF2-40B4-BE49-F238E27FC236}">
                <a16:creationId xmlns:a16="http://schemas.microsoft.com/office/drawing/2014/main" id="{726E265C-1261-4D65-9ADA-55020E8E3B05}"/>
              </a:ext>
            </a:extLst>
          </p:cNvPr>
          <p:cNvSpPr>
            <a:spLocks noGrp="1"/>
          </p:cNvSpPr>
          <p:nvPr>
            <p:ph type="sldNum" sz="quarter" idx="4"/>
          </p:nvPr>
        </p:nvSpPr>
        <p:spPr/>
        <p:txBody>
          <a:bodyPr/>
          <a:lstStyle/>
          <a:p>
            <a:fld id="{5EE7099E-8998-4851-915A-4F4831808297}" type="slidenum">
              <a:rPr lang="nl-NL" smtClean="0"/>
              <a:pPr/>
              <a:t>38</a:t>
            </a:fld>
            <a:endParaRPr lang="nl-NL"/>
          </a:p>
        </p:txBody>
      </p:sp>
    </p:spTree>
    <p:extLst>
      <p:ext uri="{BB962C8B-B14F-4D97-AF65-F5344CB8AC3E}">
        <p14:creationId xmlns:p14="http://schemas.microsoft.com/office/powerpoint/2010/main" val="166834343"/>
      </p:ext>
    </p:extLst>
  </p:cSld>
  <p:clrMapOvr>
    <a:masterClrMapping/>
  </p:clrMapOvr>
  <p:transition spd="slow">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87B594-CF3A-4F68-9CC3-58E3C322ABFD}"/>
              </a:ext>
            </a:extLst>
          </p:cNvPr>
          <p:cNvSpPr>
            <a:spLocks noGrp="1"/>
          </p:cNvSpPr>
          <p:nvPr>
            <p:ph type="title"/>
          </p:nvPr>
        </p:nvSpPr>
        <p:spPr/>
        <p:txBody>
          <a:bodyPr/>
          <a:lstStyle/>
          <a:p>
            <a:r>
              <a:rPr lang="pt-PT" dirty="0"/>
              <a:t>SDM Practical</a:t>
            </a:r>
            <a:endParaRPr lang="en-GB" dirty="0"/>
          </a:p>
        </p:txBody>
      </p:sp>
      <p:sp>
        <p:nvSpPr>
          <p:cNvPr id="3" name="Espaço Reservado para Texto Vertical 2">
            <a:extLst>
              <a:ext uri="{FF2B5EF4-FFF2-40B4-BE49-F238E27FC236}">
                <a16:creationId xmlns:a16="http://schemas.microsoft.com/office/drawing/2014/main" id="{8BE8E4D9-8AC5-402D-A364-57C775A94E9E}"/>
              </a:ext>
            </a:extLst>
          </p:cNvPr>
          <p:cNvSpPr>
            <a:spLocks noGrp="1"/>
          </p:cNvSpPr>
          <p:nvPr>
            <p:ph type="body" orient="vert" idx="1"/>
          </p:nvPr>
        </p:nvSpPr>
        <p:spPr>
          <a:xfrm>
            <a:off x="404663" y="1252836"/>
            <a:ext cx="7062664" cy="5200500"/>
          </a:xfrm>
        </p:spPr>
        <p:txBody>
          <a:bodyPr wrap="square">
            <a:normAutofit fontScale="92500" lnSpcReduction="20000"/>
          </a:bodyPr>
          <a:lstStyle/>
          <a:p>
            <a:pPr>
              <a:buFont typeface="Arial" panose="020B0604020202020204" pitchFamily="34" charset="0"/>
              <a:buChar char="•"/>
            </a:pPr>
            <a:r>
              <a:rPr lang="pt-PT" dirty="0"/>
              <a:t>Open the MAXENT output folder</a:t>
            </a:r>
          </a:p>
          <a:p>
            <a:pPr lvl="1"/>
            <a:r>
              <a:rPr lang="pt-PT" dirty="0"/>
              <a:t>C:/Practical/Maxent/&lt;etc&gt;</a:t>
            </a:r>
          </a:p>
          <a:p>
            <a:pPr lvl="1"/>
            <a:endParaRPr lang="pt-PT" dirty="0"/>
          </a:p>
          <a:p>
            <a:pPr>
              <a:buFont typeface="Arial" panose="020B0604020202020204" pitchFamily="34" charset="0"/>
              <a:buChar char="•"/>
            </a:pPr>
            <a:r>
              <a:rPr lang="pt-PT" dirty="0"/>
              <a:t>You see a huge number of files</a:t>
            </a:r>
          </a:p>
          <a:p>
            <a:pPr lvl="1"/>
            <a:r>
              <a:rPr lang="pt-PT" dirty="0"/>
              <a:t>Click the .html with your species name </a:t>
            </a:r>
          </a:p>
          <a:p>
            <a:pPr lvl="1"/>
            <a:endParaRPr lang="pt-PT" dirty="0"/>
          </a:p>
          <a:p>
            <a:pPr lvl="1"/>
            <a:endParaRPr lang="pt-PT" dirty="0"/>
          </a:p>
          <a:p>
            <a:pPr>
              <a:buFont typeface="Arial" panose="020B0604020202020204" pitchFamily="34" charset="0"/>
              <a:buChar char="•"/>
            </a:pPr>
            <a:r>
              <a:rPr lang="pt-PT" dirty="0"/>
              <a:t>The one without any number will provide a summary of all the replicates </a:t>
            </a:r>
          </a:p>
          <a:p>
            <a:pPr lvl="1"/>
            <a:r>
              <a:rPr lang="pt-PT" dirty="0"/>
              <a:t>Each specis_number is the summary of that individual run</a:t>
            </a:r>
          </a:p>
          <a:p>
            <a:pPr lvl="1"/>
            <a:endParaRPr lang="pt-PT" dirty="0"/>
          </a:p>
          <a:p>
            <a:pPr>
              <a:buFont typeface="Arial" panose="020B0604020202020204" pitchFamily="34" charset="0"/>
              <a:buChar char="•"/>
            </a:pPr>
            <a:r>
              <a:rPr lang="pt-PT" dirty="0"/>
              <a:t>The “original” output files are also here, ready to be opened in a GIS</a:t>
            </a:r>
          </a:p>
          <a:p>
            <a:pPr lvl="1"/>
            <a:r>
              <a:rPr lang="pt-PT" dirty="0"/>
              <a:t>They are the .asc files</a:t>
            </a:r>
          </a:p>
          <a:p>
            <a:pPr lvl="1"/>
            <a:r>
              <a:rPr lang="pt-PT" dirty="0"/>
              <a:t>Notice, the outputs are in the same coordinate system as the inputs BUT the images to not have any projection information associated with them</a:t>
            </a:r>
          </a:p>
        </p:txBody>
      </p:sp>
      <p:sp>
        <p:nvSpPr>
          <p:cNvPr id="5" name="Espaço Reservado para Número de Slide 4">
            <a:extLst>
              <a:ext uri="{FF2B5EF4-FFF2-40B4-BE49-F238E27FC236}">
                <a16:creationId xmlns:a16="http://schemas.microsoft.com/office/drawing/2014/main" id="{717DB826-C9E2-406D-8E88-50A3CC6E56D7}"/>
              </a:ext>
            </a:extLst>
          </p:cNvPr>
          <p:cNvSpPr>
            <a:spLocks noGrp="1"/>
          </p:cNvSpPr>
          <p:nvPr>
            <p:ph type="sldNum" sz="quarter" idx="4"/>
          </p:nvPr>
        </p:nvSpPr>
        <p:spPr/>
        <p:txBody>
          <a:bodyPr/>
          <a:lstStyle/>
          <a:p>
            <a:fld id="{5EE7099E-8998-4851-915A-4F4831808297}" type="slidenum">
              <a:rPr lang="nl-NL" smtClean="0"/>
              <a:pPr/>
              <a:t>39</a:t>
            </a:fld>
            <a:endParaRPr lang="nl-NL"/>
          </a:p>
        </p:txBody>
      </p:sp>
      <p:pic>
        <p:nvPicPr>
          <p:cNvPr id="6" name="Imagem 5">
            <a:extLst>
              <a:ext uri="{FF2B5EF4-FFF2-40B4-BE49-F238E27FC236}">
                <a16:creationId xmlns:a16="http://schemas.microsoft.com/office/drawing/2014/main" id="{CF17E76A-A195-4AF3-A63E-EE9C27545171}"/>
              </a:ext>
            </a:extLst>
          </p:cNvPr>
          <p:cNvPicPr>
            <a:picLocks noChangeAspect="1"/>
          </p:cNvPicPr>
          <p:nvPr/>
        </p:nvPicPr>
        <p:blipFill>
          <a:blip r:embed="rId2"/>
          <a:stretch>
            <a:fillRect/>
          </a:stretch>
        </p:blipFill>
        <p:spPr>
          <a:xfrm>
            <a:off x="7899375" y="1484784"/>
            <a:ext cx="4155602" cy="1368152"/>
          </a:xfrm>
          <a:prstGeom prst="rect">
            <a:avLst/>
          </a:prstGeom>
        </p:spPr>
      </p:pic>
      <p:pic>
        <p:nvPicPr>
          <p:cNvPr id="7" name="Imagem 6">
            <a:extLst>
              <a:ext uri="{FF2B5EF4-FFF2-40B4-BE49-F238E27FC236}">
                <a16:creationId xmlns:a16="http://schemas.microsoft.com/office/drawing/2014/main" id="{D0BCCE48-BBEB-4A95-B5F3-B1C3353E272D}"/>
              </a:ext>
            </a:extLst>
          </p:cNvPr>
          <p:cNvPicPr>
            <a:picLocks noChangeAspect="1"/>
          </p:cNvPicPr>
          <p:nvPr/>
        </p:nvPicPr>
        <p:blipFill>
          <a:blip r:embed="rId3"/>
          <a:stretch>
            <a:fillRect/>
          </a:stretch>
        </p:blipFill>
        <p:spPr>
          <a:xfrm>
            <a:off x="7793702" y="3581078"/>
            <a:ext cx="4366948" cy="910207"/>
          </a:xfrm>
          <a:prstGeom prst="rect">
            <a:avLst/>
          </a:prstGeom>
        </p:spPr>
      </p:pic>
      <p:cxnSp>
        <p:nvCxnSpPr>
          <p:cNvPr id="9" name="Conector reto 8">
            <a:extLst>
              <a:ext uri="{FF2B5EF4-FFF2-40B4-BE49-F238E27FC236}">
                <a16:creationId xmlns:a16="http://schemas.microsoft.com/office/drawing/2014/main" id="{FEF732A1-3BD7-41C9-832A-E0FF37514458}"/>
              </a:ext>
            </a:extLst>
          </p:cNvPr>
          <p:cNvCxnSpPr/>
          <p:nvPr/>
        </p:nvCxnSpPr>
        <p:spPr>
          <a:xfrm>
            <a:off x="10421292" y="4221088"/>
            <a:ext cx="1372394"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3104074"/>
      </p:ext>
    </p:extLst>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ABFC80-B428-4B7F-A0DF-7E7E1DD36B95}"/>
              </a:ext>
            </a:extLst>
          </p:cNvPr>
          <p:cNvSpPr>
            <a:spLocks noGrp="1"/>
          </p:cNvSpPr>
          <p:nvPr>
            <p:ph type="title"/>
          </p:nvPr>
        </p:nvSpPr>
        <p:spPr/>
        <p:txBody>
          <a:bodyPr/>
          <a:lstStyle/>
          <a:p>
            <a:r>
              <a:rPr lang="pt-PT" dirty="0"/>
              <a:t>SDM Practical </a:t>
            </a:r>
            <a:endParaRPr lang="en-GB" dirty="0"/>
          </a:p>
        </p:txBody>
      </p:sp>
      <p:sp>
        <p:nvSpPr>
          <p:cNvPr id="3" name="Espaço Reservado para Texto Vertical 2">
            <a:extLst>
              <a:ext uri="{FF2B5EF4-FFF2-40B4-BE49-F238E27FC236}">
                <a16:creationId xmlns:a16="http://schemas.microsoft.com/office/drawing/2014/main" id="{EAEA0127-05A7-42CB-B9E2-019574A620DA}"/>
              </a:ext>
            </a:extLst>
          </p:cNvPr>
          <p:cNvSpPr>
            <a:spLocks noGrp="1"/>
          </p:cNvSpPr>
          <p:nvPr>
            <p:ph type="body" orient="vert" idx="1"/>
          </p:nvPr>
        </p:nvSpPr>
        <p:spPr>
          <a:xfrm>
            <a:off x="404663" y="1252836"/>
            <a:ext cx="9222904" cy="4795836"/>
          </a:xfrm>
        </p:spPr>
        <p:txBody>
          <a:bodyPr wrap="square"/>
          <a:lstStyle/>
          <a:p>
            <a:pPr>
              <a:buFont typeface="Arial" panose="020B0604020202020204" pitchFamily="34" charset="0"/>
              <a:buChar char="•"/>
            </a:pPr>
            <a:r>
              <a:rPr lang="pt-PT" dirty="0"/>
              <a:t>Think before starting!</a:t>
            </a:r>
          </a:p>
          <a:p>
            <a:pPr lvl="1"/>
            <a:r>
              <a:rPr lang="pt-PT" dirty="0"/>
              <a:t>What do you want to know about your species?</a:t>
            </a:r>
          </a:p>
          <a:p>
            <a:pPr lvl="1"/>
            <a:r>
              <a:rPr lang="pt-PT" dirty="0"/>
              <a:t>How do you experiment it? </a:t>
            </a:r>
          </a:p>
          <a:p>
            <a:pPr lvl="1"/>
            <a:r>
              <a:rPr lang="pt-PT" dirty="0"/>
              <a:t>What scenarios are you interested in testing?</a:t>
            </a:r>
          </a:p>
          <a:p>
            <a:pPr lvl="1"/>
            <a:endParaRPr lang="pt-PT" dirty="0"/>
          </a:p>
          <a:p>
            <a:pPr>
              <a:buFont typeface="Arial" panose="020B0604020202020204" pitchFamily="34" charset="0"/>
              <a:buChar char="•"/>
            </a:pPr>
            <a:r>
              <a:rPr lang="pt-PT" dirty="0"/>
              <a:t>For your report, be explicit on the hypothesis:</a:t>
            </a:r>
          </a:p>
          <a:p>
            <a:pPr lvl="1"/>
            <a:r>
              <a:rPr lang="pt-PT" dirty="0"/>
              <a:t>Research objectives: How does climate change affect the habitat of X?</a:t>
            </a:r>
          </a:p>
          <a:p>
            <a:pPr lvl="1"/>
            <a:r>
              <a:rPr lang="pt-PT" dirty="0"/>
              <a:t>HO: There is no change in the suitable area of species X</a:t>
            </a:r>
          </a:p>
          <a:p>
            <a:pPr lvl="1"/>
            <a:r>
              <a:rPr lang="pt-PT" dirty="0"/>
              <a:t>HA: There is an increase/decrease of suitable area of species X</a:t>
            </a:r>
          </a:p>
          <a:p>
            <a:pPr lvl="1"/>
            <a:endParaRPr lang="pt-PT" dirty="0"/>
          </a:p>
          <a:p>
            <a:pPr>
              <a:buFont typeface="Arial" panose="020B0604020202020204" pitchFamily="34" charset="0"/>
              <a:buChar char="•"/>
            </a:pPr>
            <a:r>
              <a:rPr lang="pt-PT" dirty="0"/>
              <a:t>You are here to learn, but for the report </a:t>
            </a:r>
            <a:r>
              <a:rPr lang="pt-PT" u="sng" dirty="0"/>
              <a:t>design experiment in function of the hypothesis</a:t>
            </a:r>
            <a:endParaRPr lang="en-GB" u="sng" dirty="0"/>
          </a:p>
        </p:txBody>
      </p:sp>
      <p:sp>
        <p:nvSpPr>
          <p:cNvPr id="5" name="Espaço Reservado para Número de Slide 4">
            <a:extLst>
              <a:ext uri="{FF2B5EF4-FFF2-40B4-BE49-F238E27FC236}">
                <a16:creationId xmlns:a16="http://schemas.microsoft.com/office/drawing/2014/main" id="{672B4D90-AA5D-46DC-8AF3-635A93CC29CB}"/>
              </a:ext>
            </a:extLst>
          </p:cNvPr>
          <p:cNvSpPr>
            <a:spLocks noGrp="1"/>
          </p:cNvSpPr>
          <p:nvPr>
            <p:ph type="sldNum" sz="quarter" idx="4"/>
          </p:nvPr>
        </p:nvSpPr>
        <p:spPr/>
        <p:txBody>
          <a:bodyPr/>
          <a:lstStyle/>
          <a:p>
            <a:fld id="{5EE7099E-8998-4851-915A-4F4831808297}" type="slidenum">
              <a:rPr lang="nl-NL" smtClean="0"/>
              <a:pPr/>
              <a:t>4</a:t>
            </a:fld>
            <a:endParaRPr lang="nl-NL"/>
          </a:p>
        </p:txBody>
      </p:sp>
      <p:pic>
        <p:nvPicPr>
          <p:cNvPr id="1026" name="Picture 2" descr="KEEP CALM and CARRY ON LEARNING">
            <a:extLst>
              <a:ext uri="{FF2B5EF4-FFF2-40B4-BE49-F238E27FC236}">
                <a16:creationId xmlns:a16="http://schemas.microsoft.com/office/drawing/2014/main" id="{01693C89-C953-4901-8430-C2954E946E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8769" y="1252836"/>
            <a:ext cx="200025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8309352"/>
      </p:ext>
    </p:extLst>
  </p:cSld>
  <p:clrMapOvr>
    <a:masterClrMapping/>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467CD1B-0AEC-47CF-8350-64277E793B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671" y="1340768"/>
            <a:ext cx="5284940" cy="3397461"/>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A155C8DA-7415-4C67-9BFB-86640F07A606}"/>
              </a:ext>
            </a:extLst>
          </p:cNvPr>
          <p:cNvSpPr>
            <a:spLocks noGrp="1"/>
          </p:cNvSpPr>
          <p:nvPr>
            <p:ph type="title"/>
          </p:nvPr>
        </p:nvSpPr>
        <p:spPr/>
        <p:txBody>
          <a:bodyPr/>
          <a:lstStyle/>
          <a:p>
            <a:r>
              <a:rPr lang="pt-PT" dirty="0"/>
              <a:t>SDM Practical</a:t>
            </a:r>
            <a:endParaRPr lang="en-GB" dirty="0"/>
          </a:p>
        </p:txBody>
      </p:sp>
      <p:sp>
        <p:nvSpPr>
          <p:cNvPr id="5" name="Espaço Reservado para Número de Slide 4">
            <a:extLst>
              <a:ext uri="{FF2B5EF4-FFF2-40B4-BE49-F238E27FC236}">
                <a16:creationId xmlns:a16="http://schemas.microsoft.com/office/drawing/2014/main" id="{DBF859AA-3992-4737-91B6-D64B870F260A}"/>
              </a:ext>
            </a:extLst>
          </p:cNvPr>
          <p:cNvSpPr>
            <a:spLocks noGrp="1"/>
          </p:cNvSpPr>
          <p:nvPr>
            <p:ph type="sldNum" sz="quarter" idx="4"/>
          </p:nvPr>
        </p:nvSpPr>
        <p:spPr/>
        <p:txBody>
          <a:bodyPr/>
          <a:lstStyle/>
          <a:p>
            <a:fld id="{5EE7099E-8998-4851-915A-4F4831808297}" type="slidenum">
              <a:rPr lang="nl-NL" smtClean="0"/>
              <a:pPr/>
              <a:t>40</a:t>
            </a:fld>
            <a:endParaRPr lang="nl-NL"/>
          </a:p>
        </p:txBody>
      </p:sp>
      <p:sp>
        <p:nvSpPr>
          <p:cNvPr id="6" name="Seta: para Baixo 5">
            <a:extLst>
              <a:ext uri="{FF2B5EF4-FFF2-40B4-BE49-F238E27FC236}">
                <a16:creationId xmlns:a16="http://schemas.microsoft.com/office/drawing/2014/main" id="{069E3BD5-96F6-45AA-A0CB-C0565F7183FA}"/>
              </a:ext>
            </a:extLst>
          </p:cNvPr>
          <p:cNvSpPr/>
          <p:nvPr/>
        </p:nvSpPr>
        <p:spPr>
          <a:xfrm rot="2428158">
            <a:off x="2755261" y="3398749"/>
            <a:ext cx="359241" cy="674733"/>
          </a:xfrm>
          <a:prstGeom prst="down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eta: para Baixo 8">
            <a:extLst>
              <a:ext uri="{FF2B5EF4-FFF2-40B4-BE49-F238E27FC236}">
                <a16:creationId xmlns:a16="http://schemas.microsoft.com/office/drawing/2014/main" id="{8178E1F6-6008-4D41-8C3E-68C42610DC74}"/>
              </a:ext>
            </a:extLst>
          </p:cNvPr>
          <p:cNvSpPr/>
          <p:nvPr/>
        </p:nvSpPr>
        <p:spPr>
          <a:xfrm rot="19377759">
            <a:off x="2204568" y="2153393"/>
            <a:ext cx="221755" cy="771064"/>
          </a:xfrm>
          <a:prstGeom prst="down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Espaço Reservado para Texto Vertical 2">
            <a:extLst>
              <a:ext uri="{FF2B5EF4-FFF2-40B4-BE49-F238E27FC236}">
                <a16:creationId xmlns:a16="http://schemas.microsoft.com/office/drawing/2014/main" id="{91657991-C392-4953-91F6-453E8541F29A}"/>
              </a:ext>
            </a:extLst>
          </p:cNvPr>
          <p:cNvSpPr>
            <a:spLocks noGrp="1"/>
          </p:cNvSpPr>
          <p:nvPr>
            <p:ph type="body" orient="vert" idx="1"/>
          </p:nvPr>
        </p:nvSpPr>
        <p:spPr>
          <a:xfrm>
            <a:off x="1490663" y="1793902"/>
            <a:ext cx="1295776" cy="232439"/>
          </a:xfrm>
        </p:spPr>
        <p:txBody>
          <a:bodyPr wrap="square">
            <a:normAutofit/>
          </a:bodyPr>
          <a:lstStyle/>
          <a:p>
            <a:pPr marL="0" indent="0">
              <a:buNone/>
            </a:pPr>
            <a:r>
              <a:rPr lang="pt-PT" sz="1400" dirty="0"/>
              <a:t>False negatives</a:t>
            </a:r>
          </a:p>
        </p:txBody>
      </p:sp>
      <p:sp>
        <p:nvSpPr>
          <p:cNvPr id="11" name="Espaço Reservado para Texto Vertical 2">
            <a:extLst>
              <a:ext uri="{FF2B5EF4-FFF2-40B4-BE49-F238E27FC236}">
                <a16:creationId xmlns:a16="http://schemas.microsoft.com/office/drawing/2014/main" id="{B3C9F968-6A76-466C-B0ED-7B517BEBEBA3}"/>
              </a:ext>
            </a:extLst>
          </p:cNvPr>
          <p:cNvSpPr txBox="1">
            <a:spLocks/>
          </p:cNvSpPr>
          <p:nvPr/>
        </p:nvSpPr>
        <p:spPr>
          <a:xfrm>
            <a:off x="3193603" y="2911580"/>
            <a:ext cx="894912" cy="661436"/>
          </a:xfrm>
          <a:prstGeom prst="rect">
            <a:avLst/>
          </a:prstGeom>
          <a:noFill/>
        </p:spPr>
        <p:txBody>
          <a:bodyPr vert="horz" wrap="square" lIns="0" tIns="0" rIns="0" bIns="0" rtlCol="0">
            <a:normAutofit/>
          </a:bodyPr>
          <a:lstStyle>
            <a:lvl1pPr marL="361950" indent="-361950" algn="l" defTabSz="914400" rtl="0" eaLnBrk="1" latinLnBrk="0" hangingPunct="1">
              <a:lnSpc>
                <a:spcPct val="90000"/>
              </a:lnSpc>
              <a:spcBef>
                <a:spcPts val="800"/>
              </a:spcBef>
              <a:spcAft>
                <a:spcPts val="800"/>
              </a:spcAft>
              <a:buClr>
                <a:schemeClr val="bg2"/>
              </a:buClr>
              <a:buFont typeface="+mj-lt"/>
              <a:buAutoNum type="arabicPeriod"/>
              <a:defRPr sz="2400" kern="1200">
                <a:solidFill>
                  <a:schemeClr val="bg2"/>
                </a:solidFill>
                <a:latin typeface="+mn-lt"/>
                <a:ea typeface="+mn-ea"/>
                <a:cs typeface="+mn-cs"/>
              </a:defRPr>
            </a:lvl1pPr>
            <a:lvl2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accent1"/>
                </a:solidFill>
                <a:latin typeface="+mn-lt"/>
                <a:ea typeface="+mn-ea"/>
                <a:cs typeface="+mn-cs"/>
              </a:defRPr>
            </a:lvl5pPr>
            <a:lvl6pPr marL="361950" indent="-361950" algn="l" defTabSz="914400" rtl="0" eaLnBrk="1" latinLnBrk="0" hangingPunct="1">
              <a:lnSpc>
                <a:spcPct val="90000"/>
              </a:lnSpc>
              <a:spcBef>
                <a:spcPts val="800"/>
              </a:spcBef>
              <a:spcAft>
                <a:spcPts val="800"/>
              </a:spcAft>
              <a:buClr>
                <a:schemeClr val="bg2"/>
              </a:buClr>
              <a:buFont typeface="+mj-lt"/>
              <a:buAutoNum type="arabicPeriod"/>
              <a:tabLst/>
              <a:defRPr sz="2400" kern="1200">
                <a:solidFill>
                  <a:schemeClr val="bg2"/>
                </a:solidFill>
                <a:latin typeface="+mn-lt"/>
                <a:ea typeface="+mn-ea"/>
                <a:cs typeface="+mn-cs"/>
              </a:defRPr>
            </a:lvl6pPr>
            <a:lvl7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marL="0" indent="0">
              <a:buFont typeface="+mj-lt"/>
              <a:buNone/>
            </a:pPr>
            <a:r>
              <a:rPr lang="pt-PT" sz="1200" dirty="0"/>
              <a:t>Total area predicted present</a:t>
            </a:r>
          </a:p>
        </p:txBody>
      </p:sp>
      <p:sp>
        <p:nvSpPr>
          <p:cNvPr id="7" name="CaixaDeTexto 6">
            <a:extLst>
              <a:ext uri="{FF2B5EF4-FFF2-40B4-BE49-F238E27FC236}">
                <a16:creationId xmlns:a16="http://schemas.microsoft.com/office/drawing/2014/main" id="{5CD11D07-DDBF-4E9D-9229-B9A58FB164D7}"/>
              </a:ext>
            </a:extLst>
          </p:cNvPr>
          <p:cNvSpPr txBox="1"/>
          <p:nvPr/>
        </p:nvSpPr>
        <p:spPr>
          <a:xfrm>
            <a:off x="356662" y="4877225"/>
            <a:ext cx="5366931" cy="1487727"/>
          </a:xfrm>
          <a:prstGeom prst="rect">
            <a:avLst/>
          </a:prstGeom>
          <a:noFill/>
        </p:spPr>
        <p:txBody>
          <a:bodyPr wrap="square" lIns="108000" tIns="108000" rIns="108000" bIns="108000" rtlCol="0">
            <a:noAutofit/>
          </a:bodyPr>
          <a:lstStyle/>
          <a:p>
            <a:r>
              <a:rPr lang="pt-PT" dirty="0">
                <a:solidFill>
                  <a:schemeClr val="bg2"/>
                </a:solidFill>
              </a:rPr>
              <a:t>The closer the omission rate (yellow range) is to the predicted omissions (black line) -&gt; the better!</a:t>
            </a:r>
          </a:p>
          <a:p>
            <a:endParaRPr lang="pt-PT" dirty="0">
              <a:solidFill>
                <a:schemeClr val="bg2"/>
              </a:solidFill>
            </a:endParaRPr>
          </a:p>
          <a:p>
            <a:r>
              <a:rPr lang="pt-PT" dirty="0">
                <a:solidFill>
                  <a:schemeClr val="bg2"/>
                </a:solidFill>
              </a:rPr>
              <a:t>The other curve represents the total area predicted as presence, given the threshold. </a:t>
            </a:r>
          </a:p>
          <a:p>
            <a:endParaRPr lang="en-GB" noProof="0" dirty="0">
              <a:solidFill>
                <a:schemeClr val="bg2"/>
              </a:solidFill>
            </a:endParaRPr>
          </a:p>
          <a:p>
            <a:endParaRPr lang="en-GB" noProof="0" dirty="0" err="1">
              <a:solidFill>
                <a:schemeClr val="bg2"/>
              </a:solidFill>
            </a:endParaRPr>
          </a:p>
        </p:txBody>
      </p:sp>
      <p:sp>
        <p:nvSpPr>
          <p:cNvPr id="13" name="CaixaDeTexto 12">
            <a:extLst>
              <a:ext uri="{FF2B5EF4-FFF2-40B4-BE49-F238E27FC236}">
                <a16:creationId xmlns:a16="http://schemas.microsoft.com/office/drawing/2014/main" id="{58961DC3-E8DF-4034-8D15-4AEA8CC186B5}"/>
              </a:ext>
            </a:extLst>
          </p:cNvPr>
          <p:cNvSpPr txBox="1"/>
          <p:nvPr/>
        </p:nvSpPr>
        <p:spPr>
          <a:xfrm>
            <a:off x="6622860" y="4877224"/>
            <a:ext cx="5056563" cy="1576111"/>
          </a:xfrm>
          <a:prstGeom prst="rect">
            <a:avLst/>
          </a:prstGeom>
          <a:noFill/>
        </p:spPr>
        <p:txBody>
          <a:bodyPr wrap="square" lIns="108000" tIns="108000" rIns="108000" bIns="108000" rtlCol="0">
            <a:normAutofit fontScale="92500"/>
          </a:bodyPr>
          <a:lstStyle/>
          <a:p>
            <a:r>
              <a:rPr lang="pt-PT" dirty="0">
                <a:solidFill>
                  <a:schemeClr val="bg2"/>
                </a:solidFill>
              </a:rPr>
              <a:t>AUC-ROC curve for increasing threshold values. The closer to 1, the better (remember the theory!).</a:t>
            </a:r>
          </a:p>
          <a:p>
            <a:endParaRPr lang="pt-PT" noProof="0" dirty="0">
              <a:solidFill>
                <a:schemeClr val="bg2"/>
              </a:solidFill>
            </a:endParaRPr>
          </a:p>
          <a:p>
            <a:r>
              <a:rPr lang="pt-PT" dirty="0">
                <a:solidFill>
                  <a:schemeClr val="bg2"/>
                </a:solidFill>
              </a:rPr>
              <a:t>The closer to the 1:1 line, the more “random” your prediction</a:t>
            </a:r>
            <a:endParaRPr lang="en-GB" noProof="0" dirty="0">
              <a:solidFill>
                <a:schemeClr val="bg2"/>
              </a:solidFill>
            </a:endParaRPr>
          </a:p>
          <a:p>
            <a:endParaRPr lang="en-GB" noProof="0" dirty="0" err="1">
              <a:solidFill>
                <a:schemeClr val="bg2"/>
              </a:solidFill>
            </a:endParaRPr>
          </a:p>
        </p:txBody>
      </p:sp>
      <p:pic>
        <p:nvPicPr>
          <p:cNvPr id="1028" name="Picture 4">
            <a:extLst>
              <a:ext uri="{FF2B5EF4-FFF2-40B4-BE49-F238E27FC236}">
                <a16:creationId xmlns:a16="http://schemas.microsoft.com/office/drawing/2014/main" id="{04FD8529-7E6E-4E8E-8E82-E3A450936D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162" y="1315977"/>
            <a:ext cx="5508964" cy="3541477"/>
          </a:xfrm>
          <a:prstGeom prst="rect">
            <a:avLst/>
          </a:prstGeom>
          <a:noFill/>
          <a:extLst>
            <a:ext uri="{909E8E84-426E-40DD-AFC4-6F175D3DCCD1}">
              <a14:hiddenFill xmlns:a14="http://schemas.microsoft.com/office/drawing/2010/main">
                <a:solidFill>
                  <a:srgbClr val="FFFFFF"/>
                </a:solidFill>
              </a14:hiddenFill>
            </a:ext>
          </a:extLst>
        </p:spPr>
      </p:pic>
      <p:sp>
        <p:nvSpPr>
          <p:cNvPr id="3" name="Seta: da Esquerda para a Direita 2">
            <a:extLst>
              <a:ext uri="{FF2B5EF4-FFF2-40B4-BE49-F238E27FC236}">
                <a16:creationId xmlns:a16="http://schemas.microsoft.com/office/drawing/2014/main" id="{C75393F2-9562-4A33-BB99-02B0073AE3C9}"/>
              </a:ext>
            </a:extLst>
          </p:cNvPr>
          <p:cNvSpPr/>
          <p:nvPr/>
        </p:nvSpPr>
        <p:spPr>
          <a:xfrm rot="2985264">
            <a:off x="7670763" y="2700884"/>
            <a:ext cx="987732" cy="141013"/>
          </a:xfrm>
          <a:prstGeom prst="lef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Espaço Reservado para Texto Vertical 2">
            <a:extLst>
              <a:ext uri="{FF2B5EF4-FFF2-40B4-BE49-F238E27FC236}">
                <a16:creationId xmlns:a16="http://schemas.microsoft.com/office/drawing/2014/main" id="{D1CE5423-C584-4BC9-80F2-90DC117D41B3}"/>
              </a:ext>
            </a:extLst>
          </p:cNvPr>
          <p:cNvSpPr txBox="1">
            <a:spLocks/>
          </p:cNvSpPr>
          <p:nvPr/>
        </p:nvSpPr>
        <p:spPr>
          <a:xfrm rot="19278739">
            <a:off x="7983262" y="2054347"/>
            <a:ext cx="894912" cy="352172"/>
          </a:xfrm>
          <a:prstGeom prst="rect">
            <a:avLst/>
          </a:prstGeom>
          <a:noFill/>
        </p:spPr>
        <p:txBody>
          <a:bodyPr vert="horz" wrap="square" lIns="0" tIns="0" rIns="0" bIns="0" rtlCol="0">
            <a:normAutofit/>
          </a:bodyPr>
          <a:lstStyle>
            <a:lvl1pPr marL="361950" indent="-361950" algn="l" defTabSz="914400" rtl="0" eaLnBrk="1" latinLnBrk="0" hangingPunct="1">
              <a:lnSpc>
                <a:spcPct val="90000"/>
              </a:lnSpc>
              <a:spcBef>
                <a:spcPts val="800"/>
              </a:spcBef>
              <a:spcAft>
                <a:spcPts val="800"/>
              </a:spcAft>
              <a:buClr>
                <a:schemeClr val="bg2"/>
              </a:buClr>
              <a:buFont typeface="+mj-lt"/>
              <a:buAutoNum type="arabicPeriod"/>
              <a:defRPr sz="2400" kern="1200">
                <a:solidFill>
                  <a:schemeClr val="bg2"/>
                </a:solidFill>
                <a:latin typeface="+mn-lt"/>
                <a:ea typeface="+mn-ea"/>
                <a:cs typeface="+mn-cs"/>
              </a:defRPr>
            </a:lvl1pPr>
            <a:lvl2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accent1"/>
                </a:solidFill>
                <a:latin typeface="+mn-lt"/>
                <a:ea typeface="+mn-ea"/>
                <a:cs typeface="+mn-cs"/>
              </a:defRPr>
            </a:lvl5pPr>
            <a:lvl6pPr marL="361950" indent="-361950" algn="l" defTabSz="914400" rtl="0" eaLnBrk="1" latinLnBrk="0" hangingPunct="1">
              <a:lnSpc>
                <a:spcPct val="90000"/>
              </a:lnSpc>
              <a:spcBef>
                <a:spcPts val="800"/>
              </a:spcBef>
              <a:spcAft>
                <a:spcPts val="800"/>
              </a:spcAft>
              <a:buClr>
                <a:schemeClr val="bg2"/>
              </a:buClr>
              <a:buFont typeface="+mj-lt"/>
              <a:buAutoNum type="arabicPeriod"/>
              <a:tabLst/>
              <a:defRPr sz="2400" kern="1200">
                <a:solidFill>
                  <a:schemeClr val="bg2"/>
                </a:solidFill>
                <a:latin typeface="+mn-lt"/>
                <a:ea typeface="+mn-ea"/>
                <a:cs typeface="+mn-cs"/>
              </a:defRPr>
            </a:lvl6pPr>
            <a:lvl7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marL="0" indent="0">
              <a:buFont typeface="+mj-lt"/>
              <a:buNone/>
            </a:pPr>
            <a:r>
              <a:rPr lang="pt-PT" sz="1200" dirty="0"/>
              <a:t>Less random</a:t>
            </a:r>
          </a:p>
        </p:txBody>
      </p:sp>
      <p:sp>
        <p:nvSpPr>
          <p:cNvPr id="17" name="Espaço Reservado para Texto Vertical 2">
            <a:extLst>
              <a:ext uri="{FF2B5EF4-FFF2-40B4-BE49-F238E27FC236}">
                <a16:creationId xmlns:a16="http://schemas.microsoft.com/office/drawing/2014/main" id="{DA8C7052-32DF-4D85-B213-4FD2F1C78DEB}"/>
              </a:ext>
            </a:extLst>
          </p:cNvPr>
          <p:cNvSpPr txBox="1">
            <a:spLocks/>
          </p:cNvSpPr>
          <p:nvPr/>
        </p:nvSpPr>
        <p:spPr>
          <a:xfrm rot="19278739">
            <a:off x="8486601" y="2552822"/>
            <a:ext cx="1155147" cy="352172"/>
          </a:xfrm>
          <a:prstGeom prst="rect">
            <a:avLst/>
          </a:prstGeom>
          <a:noFill/>
        </p:spPr>
        <p:txBody>
          <a:bodyPr vert="horz" wrap="square" lIns="0" tIns="0" rIns="0" bIns="0" rtlCol="0">
            <a:normAutofit/>
          </a:bodyPr>
          <a:lstStyle>
            <a:lvl1pPr marL="361950" indent="-361950" algn="l" defTabSz="914400" rtl="0" eaLnBrk="1" latinLnBrk="0" hangingPunct="1">
              <a:lnSpc>
                <a:spcPct val="90000"/>
              </a:lnSpc>
              <a:spcBef>
                <a:spcPts val="800"/>
              </a:spcBef>
              <a:spcAft>
                <a:spcPts val="800"/>
              </a:spcAft>
              <a:buClr>
                <a:schemeClr val="bg2"/>
              </a:buClr>
              <a:buFont typeface="+mj-lt"/>
              <a:buAutoNum type="arabicPeriod"/>
              <a:defRPr sz="2400" kern="1200">
                <a:solidFill>
                  <a:schemeClr val="bg2"/>
                </a:solidFill>
                <a:latin typeface="+mn-lt"/>
                <a:ea typeface="+mn-ea"/>
                <a:cs typeface="+mn-cs"/>
              </a:defRPr>
            </a:lvl1pPr>
            <a:lvl2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accent1"/>
                </a:solidFill>
                <a:latin typeface="+mn-lt"/>
                <a:ea typeface="+mn-ea"/>
                <a:cs typeface="+mn-cs"/>
              </a:defRPr>
            </a:lvl5pPr>
            <a:lvl6pPr marL="361950" indent="-361950" algn="l" defTabSz="914400" rtl="0" eaLnBrk="1" latinLnBrk="0" hangingPunct="1">
              <a:lnSpc>
                <a:spcPct val="90000"/>
              </a:lnSpc>
              <a:spcBef>
                <a:spcPts val="800"/>
              </a:spcBef>
              <a:spcAft>
                <a:spcPts val="800"/>
              </a:spcAft>
              <a:buClr>
                <a:schemeClr val="bg2"/>
              </a:buClr>
              <a:buFont typeface="+mj-lt"/>
              <a:buAutoNum type="arabicPeriod"/>
              <a:tabLst/>
              <a:defRPr sz="2400" kern="1200">
                <a:solidFill>
                  <a:schemeClr val="bg2"/>
                </a:solidFill>
                <a:latin typeface="+mn-lt"/>
                <a:ea typeface="+mn-ea"/>
                <a:cs typeface="+mn-cs"/>
              </a:defRPr>
            </a:lvl6pPr>
            <a:lvl7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marL="0" indent="0">
              <a:buFont typeface="+mj-lt"/>
              <a:buNone/>
            </a:pPr>
            <a:r>
              <a:rPr lang="pt-PT" sz="1200" dirty="0"/>
              <a:t>More random</a:t>
            </a:r>
          </a:p>
        </p:txBody>
      </p:sp>
    </p:spTree>
    <p:extLst>
      <p:ext uri="{BB962C8B-B14F-4D97-AF65-F5344CB8AC3E}">
        <p14:creationId xmlns:p14="http://schemas.microsoft.com/office/powerpoint/2010/main" val="966674669"/>
      </p:ext>
    </p:extLst>
  </p:cSld>
  <p:clrMapOvr>
    <a:masterClrMapping/>
  </p:clrMapOvr>
  <p:transition spd="slow">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520024-2F9D-4D43-9E66-BD5F80FFC0A4}"/>
              </a:ext>
            </a:extLst>
          </p:cNvPr>
          <p:cNvSpPr>
            <a:spLocks noGrp="1"/>
          </p:cNvSpPr>
          <p:nvPr>
            <p:ph type="title"/>
          </p:nvPr>
        </p:nvSpPr>
        <p:spPr/>
        <p:txBody>
          <a:bodyPr/>
          <a:lstStyle/>
          <a:p>
            <a:r>
              <a:rPr lang="pt-PT" dirty="0"/>
              <a:t>SDM Practical</a:t>
            </a:r>
            <a:endParaRPr lang="en-GB" dirty="0"/>
          </a:p>
        </p:txBody>
      </p:sp>
      <p:sp>
        <p:nvSpPr>
          <p:cNvPr id="5" name="Espaço Reservado para Número de Slide 4">
            <a:extLst>
              <a:ext uri="{FF2B5EF4-FFF2-40B4-BE49-F238E27FC236}">
                <a16:creationId xmlns:a16="http://schemas.microsoft.com/office/drawing/2014/main" id="{3BBB7060-8E11-4AE8-B026-DE7460BAB9A6}"/>
              </a:ext>
            </a:extLst>
          </p:cNvPr>
          <p:cNvSpPr>
            <a:spLocks noGrp="1"/>
          </p:cNvSpPr>
          <p:nvPr>
            <p:ph type="sldNum" sz="quarter" idx="4"/>
          </p:nvPr>
        </p:nvSpPr>
        <p:spPr/>
        <p:txBody>
          <a:bodyPr/>
          <a:lstStyle/>
          <a:p>
            <a:fld id="{5EE7099E-8998-4851-915A-4F4831808297}" type="slidenum">
              <a:rPr lang="nl-NL" smtClean="0"/>
              <a:pPr/>
              <a:t>41</a:t>
            </a:fld>
            <a:endParaRPr lang="nl-NL"/>
          </a:p>
        </p:txBody>
      </p:sp>
      <p:pic>
        <p:nvPicPr>
          <p:cNvPr id="6" name="Imagem 5">
            <a:extLst>
              <a:ext uri="{FF2B5EF4-FFF2-40B4-BE49-F238E27FC236}">
                <a16:creationId xmlns:a16="http://schemas.microsoft.com/office/drawing/2014/main" id="{0920C1EE-6795-4878-BD55-1B279BEDE84D}"/>
              </a:ext>
            </a:extLst>
          </p:cNvPr>
          <p:cNvPicPr>
            <a:picLocks noChangeAspect="1"/>
          </p:cNvPicPr>
          <p:nvPr/>
        </p:nvPicPr>
        <p:blipFill rotWithShape="1">
          <a:blip r:embed="rId2"/>
          <a:srcRect r="4321"/>
          <a:stretch/>
        </p:blipFill>
        <p:spPr>
          <a:xfrm>
            <a:off x="404662" y="1484784"/>
            <a:ext cx="11671175" cy="4156878"/>
          </a:xfrm>
          <a:prstGeom prst="rect">
            <a:avLst/>
          </a:prstGeom>
        </p:spPr>
      </p:pic>
    </p:spTree>
    <p:extLst>
      <p:ext uri="{BB962C8B-B14F-4D97-AF65-F5344CB8AC3E}">
        <p14:creationId xmlns:p14="http://schemas.microsoft.com/office/powerpoint/2010/main" val="3608805508"/>
      </p:ext>
    </p:extLst>
  </p:cSld>
  <p:clrMapOvr>
    <a:masterClrMapping/>
  </p:clrMapOvr>
  <p:transition spd="slow">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C5069E-A87D-402F-BA26-1166243E38F5}"/>
              </a:ext>
            </a:extLst>
          </p:cNvPr>
          <p:cNvSpPr>
            <a:spLocks noGrp="1"/>
          </p:cNvSpPr>
          <p:nvPr>
            <p:ph type="title"/>
          </p:nvPr>
        </p:nvSpPr>
        <p:spPr/>
        <p:txBody>
          <a:bodyPr/>
          <a:lstStyle/>
          <a:p>
            <a:r>
              <a:rPr lang="pt-PT" dirty="0"/>
              <a:t>SDM Practical</a:t>
            </a:r>
            <a:endParaRPr lang="en-GB" dirty="0"/>
          </a:p>
        </p:txBody>
      </p:sp>
      <p:sp>
        <p:nvSpPr>
          <p:cNvPr id="5" name="Espaço Reservado para Número de Slide 4">
            <a:extLst>
              <a:ext uri="{FF2B5EF4-FFF2-40B4-BE49-F238E27FC236}">
                <a16:creationId xmlns:a16="http://schemas.microsoft.com/office/drawing/2014/main" id="{86AE7F91-0B9F-4A1C-8975-0B929A55ACE2}"/>
              </a:ext>
            </a:extLst>
          </p:cNvPr>
          <p:cNvSpPr>
            <a:spLocks noGrp="1"/>
          </p:cNvSpPr>
          <p:nvPr>
            <p:ph type="sldNum" sz="quarter" idx="4"/>
          </p:nvPr>
        </p:nvSpPr>
        <p:spPr/>
        <p:txBody>
          <a:bodyPr/>
          <a:lstStyle/>
          <a:p>
            <a:fld id="{5EE7099E-8998-4851-915A-4F4831808297}" type="slidenum">
              <a:rPr lang="nl-NL" smtClean="0"/>
              <a:pPr/>
              <a:t>42</a:t>
            </a:fld>
            <a:endParaRPr lang="nl-NL"/>
          </a:p>
        </p:txBody>
      </p:sp>
      <p:pic>
        <p:nvPicPr>
          <p:cNvPr id="6" name="Imagem 5">
            <a:extLst>
              <a:ext uri="{FF2B5EF4-FFF2-40B4-BE49-F238E27FC236}">
                <a16:creationId xmlns:a16="http://schemas.microsoft.com/office/drawing/2014/main" id="{F18BFFE2-ABA0-4CAA-9F5C-7DF39F1F4FD3}"/>
              </a:ext>
            </a:extLst>
          </p:cNvPr>
          <p:cNvPicPr>
            <a:picLocks noChangeAspect="1"/>
          </p:cNvPicPr>
          <p:nvPr/>
        </p:nvPicPr>
        <p:blipFill>
          <a:blip r:embed="rId2"/>
          <a:stretch>
            <a:fillRect/>
          </a:stretch>
        </p:blipFill>
        <p:spPr>
          <a:xfrm>
            <a:off x="842591" y="1052736"/>
            <a:ext cx="9797244" cy="5112568"/>
          </a:xfrm>
          <a:prstGeom prst="rect">
            <a:avLst/>
          </a:prstGeom>
        </p:spPr>
      </p:pic>
    </p:spTree>
    <p:extLst>
      <p:ext uri="{BB962C8B-B14F-4D97-AF65-F5344CB8AC3E}">
        <p14:creationId xmlns:p14="http://schemas.microsoft.com/office/powerpoint/2010/main" val="461472640"/>
      </p:ext>
    </p:extLst>
  </p:cSld>
  <p:clrMapOvr>
    <a:masterClrMapping/>
  </p:clrMapOvr>
  <p:transition spd="slow">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2B6BE0-C58B-4811-ACCA-08808ECE0CE3}"/>
              </a:ext>
            </a:extLst>
          </p:cNvPr>
          <p:cNvSpPr>
            <a:spLocks noGrp="1"/>
          </p:cNvSpPr>
          <p:nvPr>
            <p:ph type="title"/>
          </p:nvPr>
        </p:nvSpPr>
        <p:spPr/>
        <p:txBody>
          <a:bodyPr/>
          <a:lstStyle/>
          <a:p>
            <a:r>
              <a:rPr lang="pt-PT" dirty="0"/>
              <a:t>SDM Practical</a:t>
            </a:r>
            <a:endParaRPr lang="en-GB" dirty="0"/>
          </a:p>
        </p:txBody>
      </p:sp>
      <p:sp>
        <p:nvSpPr>
          <p:cNvPr id="5" name="Espaço Reservado para Número de Slide 4">
            <a:extLst>
              <a:ext uri="{FF2B5EF4-FFF2-40B4-BE49-F238E27FC236}">
                <a16:creationId xmlns:a16="http://schemas.microsoft.com/office/drawing/2014/main" id="{3B87407D-6BEF-452E-AF4A-99E7851448A8}"/>
              </a:ext>
            </a:extLst>
          </p:cNvPr>
          <p:cNvSpPr>
            <a:spLocks noGrp="1"/>
          </p:cNvSpPr>
          <p:nvPr>
            <p:ph type="sldNum" sz="quarter" idx="4"/>
          </p:nvPr>
        </p:nvSpPr>
        <p:spPr/>
        <p:txBody>
          <a:bodyPr/>
          <a:lstStyle/>
          <a:p>
            <a:fld id="{5EE7099E-8998-4851-915A-4F4831808297}" type="slidenum">
              <a:rPr lang="nl-NL" smtClean="0"/>
              <a:pPr/>
              <a:t>43</a:t>
            </a:fld>
            <a:endParaRPr lang="nl-NL"/>
          </a:p>
        </p:txBody>
      </p:sp>
      <p:pic>
        <p:nvPicPr>
          <p:cNvPr id="3" name="Imagem 2">
            <a:extLst>
              <a:ext uri="{FF2B5EF4-FFF2-40B4-BE49-F238E27FC236}">
                <a16:creationId xmlns:a16="http://schemas.microsoft.com/office/drawing/2014/main" id="{1DFCEB70-4237-4310-B2C0-95BA80D338E3}"/>
              </a:ext>
            </a:extLst>
          </p:cNvPr>
          <p:cNvPicPr>
            <a:picLocks noChangeAspect="1"/>
          </p:cNvPicPr>
          <p:nvPr/>
        </p:nvPicPr>
        <p:blipFill>
          <a:blip r:embed="rId2"/>
          <a:stretch>
            <a:fillRect/>
          </a:stretch>
        </p:blipFill>
        <p:spPr>
          <a:xfrm>
            <a:off x="1346647" y="1278329"/>
            <a:ext cx="10375544" cy="1478081"/>
          </a:xfrm>
          <a:prstGeom prst="rect">
            <a:avLst/>
          </a:prstGeom>
        </p:spPr>
      </p:pic>
      <p:sp>
        <p:nvSpPr>
          <p:cNvPr id="12" name="Espaço Reservado para Texto Vertical 2">
            <a:extLst>
              <a:ext uri="{FF2B5EF4-FFF2-40B4-BE49-F238E27FC236}">
                <a16:creationId xmlns:a16="http://schemas.microsoft.com/office/drawing/2014/main" id="{C7DF7CC7-DD0F-4A36-9329-0265AB00A373}"/>
              </a:ext>
            </a:extLst>
          </p:cNvPr>
          <p:cNvSpPr>
            <a:spLocks noGrp="1"/>
          </p:cNvSpPr>
          <p:nvPr>
            <p:ph type="body" orient="vert" idx="1"/>
          </p:nvPr>
        </p:nvSpPr>
        <p:spPr>
          <a:xfrm>
            <a:off x="7539335" y="4567471"/>
            <a:ext cx="4519491" cy="1744116"/>
          </a:xfrm>
        </p:spPr>
        <p:txBody>
          <a:bodyPr wrap="square">
            <a:normAutofit fontScale="70000" lnSpcReduction="20000"/>
          </a:bodyPr>
          <a:lstStyle/>
          <a:p>
            <a:pPr>
              <a:buFont typeface="Arial" panose="020B0604020202020204" pitchFamily="34" charset="0"/>
              <a:buChar char="•"/>
            </a:pPr>
            <a:r>
              <a:rPr lang="pt-PT" dirty="0"/>
              <a:t>Bio 1: Annual mean temperature</a:t>
            </a:r>
          </a:p>
          <a:p>
            <a:pPr>
              <a:buFont typeface="Arial" panose="020B0604020202020204" pitchFamily="34" charset="0"/>
              <a:buChar char="•"/>
            </a:pPr>
            <a:r>
              <a:rPr lang="pt-PT" dirty="0"/>
              <a:t>Bio 4: Temperature seasonality</a:t>
            </a:r>
          </a:p>
          <a:p>
            <a:pPr>
              <a:buFont typeface="Arial" panose="020B0604020202020204" pitchFamily="34" charset="0"/>
              <a:buChar char="•"/>
            </a:pPr>
            <a:r>
              <a:rPr lang="pt-PT" dirty="0"/>
              <a:t>Bio 12: Annual precipitation</a:t>
            </a:r>
          </a:p>
          <a:p>
            <a:pPr>
              <a:buFont typeface="Arial" panose="020B0604020202020204" pitchFamily="34" charset="0"/>
              <a:buChar char="•"/>
            </a:pPr>
            <a:r>
              <a:rPr lang="pt-PT" dirty="0"/>
              <a:t>Bio 15: Precipitation seasonality</a:t>
            </a:r>
          </a:p>
          <a:p>
            <a:pPr>
              <a:buFont typeface="Arial" panose="020B0604020202020204" pitchFamily="34" charset="0"/>
              <a:buChar char="•"/>
            </a:pPr>
            <a:r>
              <a:rPr lang="pt-PT" dirty="0"/>
              <a:t>Bio 19: Precipitation of the coldest quarter</a:t>
            </a:r>
          </a:p>
        </p:txBody>
      </p:sp>
      <p:pic>
        <p:nvPicPr>
          <p:cNvPr id="13" name="Imagem 12">
            <a:extLst>
              <a:ext uri="{FF2B5EF4-FFF2-40B4-BE49-F238E27FC236}">
                <a16:creationId xmlns:a16="http://schemas.microsoft.com/office/drawing/2014/main" id="{FA53B9AE-A2B2-4A0E-8E73-0A7C59FB4632}"/>
              </a:ext>
            </a:extLst>
          </p:cNvPr>
          <p:cNvPicPr>
            <a:picLocks noChangeAspect="1"/>
          </p:cNvPicPr>
          <p:nvPr/>
        </p:nvPicPr>
        <p:blipFill>
          <a:blip r:embed="rId3"/>
          <a:stretch>
            <a:fillRect/>
          </a:stretch>
        </p:blipFill>
        <p:spPr>
          <a:xfrm>
            <a:off x="1346647" y="2756410"/>
            <a:ext cx="10144125" cy="1333500"/>
          </a:xfrm>
          <a:prstGeom prst="rect">
            <a:avLst/>
          </a:prstGeom>
        </p:spPr>
      </p:pic>
      <p:sp>
        <p:nvSpPr>
          <p:cNvPr id="14" name="Espaço Reservado para Texto Vertical 2">
            <a:extLst>
              <a:ext uri="{FF2B5EF4-FFF2-40B4-BE49-F238E27FC236}">
                <a16:creationId xmlns:a16="http://schemas.microsoft.com/office/drawing/2014/main" id="{01D82DFF-5C5B-41C5-8F67-1EFF06C28687}"/>
              </a:ext>
            </a:extLst>
          </p:cNvPr>
          <p:cNvSpPr txBox="1">
            <a:spLocks/>
          </p:cNvSpPr>
          <p:nvPr/>
        </p:nvSpPr>
        <p:spPr>
          <a:xfrm>
            <a:off x="758556" y="1786422"/>
            <a:ext cx="742916" cy="1939341"/>
          </a:xfrm>
          <a:prstGeom prst="rect">
            <a:avLst/>
          </a:prstGeom>
          <a:noFill/>
        </p:spPr>
        <p:txBody>
          <a:bodyPr vert="horz" wrap="square" lIns="0" tIns="0" rIns="0" bIns="0" rtlCol="0">
            <a:normAutofit fontScale="77500" lnSpcReduction="20000"/>
          </a:bodyPr>
          <a:lstStyle>
            <a:lvl1pPr marL="361950" indent="-361950" algn="l" defTabSz="914400" rtl="0" eaLnBrk="1" latinLnBrk="0" hangingPunct="1">
              <a:lnSpc>
                <a:spcPct val="90000"/>
              </a:lnSpc>
              <a:spcBef>
                <a:spcPts val="800"/>
              </a:spcBef>
              <a:spcAft>
                <a:spcPts val="800"/>
              </a:spcAft>
              <a:buClr>
                <a:schemeClr val="bg2"/>
              </a:buClr>
              <a:buFont typeface="+mj-lt"/>
              <a:buAutoNum type="arabicPeriod"/>
              <a:defRPr sz="2400" kern="1200">
                <a:solidFill>
                  <a:schemeClr val="bg2"/>
                </a:solidFill>
                <a:latin typeface="+mn-lt"/>
                <a:ea typeface="+mn-ea"/>
                <a:cs typeface="+mn-cs"/>
              </a:defRPr>
            </a:lvl1pPr>
            <a:lvl2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accent1"/>
                </a:solidFill>
                <a:latin typeface="+mn-lt"/>
                <a:ea typeface="+mn-ea"/>
                <a:cs typeface="+mn-cs"/>
              </a:defRPr>
            </a:lvl5pPr>
            <a:lvl6pPr marL="361950" indent="-361950" algn="l" defTabSz="914400" rtl="0" eaLnBrk="1" latinLnBrk="0" hangingPunct="1">
              <a:lnSpc>
                <a:spcPct val="90000"/>
              </a:lnSpc>
              <a:spcBef>
                <a:spcPts val="800"/>
              </a:spcBef>
              <a:spcAft>
                <a:spcPts val="800"/>
              </a:spcAft>
              <a:buClr>
                <a:schemeClr val="bg2"/>
              </a:buClr>
              <a:buFont typeface="+mj-lt"/>
              <a:buAutoNum type="arabicPeriod"/>
              <a:tabLst/>
              <a:defRPr sz="2400" kern="1200">
                <a:solidFill>
                  <a:schemeClr val="bg2"/>
                </a:solidFill>
                <a:latin typeface="+mn-lt"/>
                <a:ea typeface="+mn-ea"/>
                <a:cs typeface="+mn-cs"/>
              </a:defRPr>
            </a:lvl6pPr>
            <a:lvl7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marL="0" indent="0">
              <a:buNone/>
            </a:pPr>
            <a:r>
              <a:rPr lang="pt-PT" sz="3600" dirty="0"/>
              <a:t>1)</a:t>
            </a:r>
          </a:p>
          <a:p>
            <a:pPr marL="0" indent="0">
              <a:buNone/>
            </a:pPr>
            <a:endParaRPr lang="pt-PT" sz="3600" dirty="0"/>
          </a:p>
          <a:p>
            <a:pPr marL="0" indent="0">
              <a:buNone/>
            </a:pPr>
            <a:endParaRPr lang="pt-PT" sz="3600" dirty="0"/>
          </a:p>
          <a:p>
            <a:pPr marL="0" indent="0">
              <a:buNone/>
            </a:pPr>
            <a:r>
              <a:rPr lang="pt-PT" sz="3600" dirty="0"/>
              <a:t>2)</a:t>
            </a:r>
            <a:endParaRPr lang="pt-PT" dirty="0"/>
          </a:p>
        </p:txBody>
      </p:sp>
      <p:sp>
        <p:nvSpPr>
          <p:cNvPr id="15" name="Espaço Reservado para Texto Vertical 2">
            <a:extLst>
              <a:ext uri="{FF2B5EF4-FFF2-40B4-BE49-F238E27FC236}">
                <a16:creationId xmlns:a16="http://schemas.microsoft.com/office/drawing/2014/main" id="{9129F32D-1565-4F7F-B72C-44CD51DD62E1}"/>
              </a:ext>
            </a:extLst>
          </p:cNvPr>
          <p:cNvSpPr txBox="1">
            <a:spLocks/>
          </p:cNvSpPr>
          <p:nvPr/>
        </p:nvSpPr>
        <p:spPr>
          <a:xfrm>
            <a:off x="698575" y="4797152"/>
            <a:ext cx="5400600" cy="1440124"/>
          </a:xfrm>
          <a:prstGeom prst="rect">
            <a:avLst/>
          </a:prstGeom>
          <a:noFill/>
        </p:spPr>
        <p:txBody>
          <a:bodyPr vert="horz" wrap="square" lIns="0" tIns="0" rIns="0" bIns="0" rtlCol="0">
            <a:normAutofit/>
          </a:bodyPr>
          <a:lstStyle>
            <a:lvl1pPr marL="361950" indent="-361950" algn="l" defTabSz="914400" rtl="0" eaLnBrk="1" latinLnBrk="0" hangingPunct="1">
              <a:lnSpc>
                <a:spcPct val="90000"/>
              </a:lnSpc>
              <a:spcBef>
                <a:spcPts val="800"/>
              </a:spcBef>
              <a:spcAft>
                <a:spcPts val="800"/>
              </a:spcAft>
              <a:buClr>
                <a:schemeClr val="bg2"/>
              </a:buClr>
              <a:buFont typeface="+mj-lt"/>
              <a:buAutoNum type="arabicPeriod"/>
              <a:defRPr sz="2400" kern="1200">
                <a:solidFill>
                  <a:schemeClr val="bg2"/>
                </a:solidFill>
                <a:latin typeface="+mn-lt"/>
                <a:ea typeface="+mn-ea"/>
                <a:cs typeface="+mn-cs"/>
              </a:defRPr>
            </a:lvl1pPr>
            <a:lvl2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accent1"/>
                </a:solidFill>
                <a:latin typeface="+mn-lt"/>
                <a:ea typeface="+mn-ea"/>
                <a:cs typeface="+mn-cs"/>
              </a:defRPr>
            </a:lvl5pPr>
            <a:lvl6pPr marL="361950" indent="-361950" algn="l" defTabSz="914400" rtl="0" eaLnBrk="1" latinLnBrk="0" hangingPunct="1">
              <a:lnSpc>
                <a:spcPct val="90000"/>
              </a:lnSpc>
              <a:spcBef>
                <a:spcPts val="800"/>
              </a:spcBef>
              <a:spcAft>
                <a:spcPts val="800"/>
              </a:spcAft>
              <a:buClr>
                <a:schemeClr val="bg2"/>
              </a:buClr>
              <a:buFont typeface="+mj-lt"/>
              <a:buAutoNum type="arabicPeriod"/>
              <a:tabLst/>
              <a:defRPr sz="2400" kern="1200">
                <a:solidFill>
                  <a:schemeClr val="bg2"/>
                </a:solidFill>
                <a:latin typeface="+mn-lt"/>
                <a:ea typeface="+mn-ea"/>
                <a:cs typeface="+mn-cs"/>
              </a:defRPr>
            </a:lvl6pPr>
            <a:lvl7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r>
              <a:rPr lang="pt-PT" dirty="0"/>
              <a:t>P when varying X variable while </a:t>
            </a:r>
            <a:r>
              <a:rPr lang="pt-PT" dirty="0">
                <a:solidFill>
                  <a:srgbClr val="FF0000"/>
                </a:solidFill>
              </a:rPr>
              <a:t>keeping all others at the mean value</a:t>
            </a:r>
          </a:p>
          <a:p>
            <a:r>
              <a:rPr lang="pt-PT" dirty="0"/>
              <a:t>P when using only variable X</a:t>
            </a:r>
          </a:p>
        </p:txBody>
      </p:sp>
      <p:sp>
        <p:nvSpPr>
          <p:cNvPr id="16" name="Retângulo 15">
            <a:extLst>
              <a:ext uri="{FF2B5EF4-FFF2-40B4-BE49-F238E27FC236}">
                <a16:creationId xmlns:a16="http://schemas.microsoft.com/office/drawing/2014/main" id="{C0D4FDAA-BB93-4780-9F3D-D8C62F7E77C6}"/>
              </a:ext>
            </a:extLst>
          </p:cNvPr>
          <p:cNvSpPr/>
          <p:nvPr/>
        </p:nvSpPr>
        <p:spPr>
          <a:xfrm>
            <a:off x="1346647" y="1278329"/>
            <a:ext cx="2016224" cy="28232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tângulo 17">
            <a:extLst>
              <a:ext uri="{FF2B5EF4-FFF2-40B4-BE49-F238E27FC236}">
                <a16:creationId xmlns:a16="http://schemas.microsoft.com/office/drawing/2014/main" id="{5ECD8CA0-AC7B-45C4-AFB8-573A038D5C7C}"/>
              </a:ext>
            </a:extLst>
          </p:cNvPr>
          <p:cNvSpPr/>
          <p:nvPr/>
        </p:nvSpPr>
        <p:spPr>
          <a:xfrm>
            <a:off x="10981789" y="3233971"/>
            <a:ext cx="360040" cy="4917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0246621"/>
      </p:ext>
    </p:extLst>
  </p:cSld>
  <p:clrMapOvr>
    <a:masterClrMapping/>
  </p:clrMapOvr>
  <p:transition spd="slow">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8352BF-2FBF-4989-AAFB-6E60E4227543}"/>
              </a:ext>
            </a:extLst>
          </p:cNvPr>
          <p:cNvSpPr>
            <a:spLocks noGrp="1"/>
          </p:cNvSpPr>
          <p:nvPr>
            <p:ph type="title"/>
          </p:nvPr>
        </p:nvSpPr>
        <p:spPr/>
        <p:txBody>
          <a:bodyPr/>
          <a:lstStyle/>
          <a:p>
            <a:r>
              <a:rPr lang="pt-PT" dirty="0"/>
              <a:t>SDM Practical</a:t>
            </a:r>
            <a:endParaRPr lang="en-GB" dirty="0"/>
          </a:p>
        </p:txBody>
      </p:sp>
      <p:sp>
        <p:nvSpPr>
          <p:cNvPr id="3" name="Espaço Reservado para Texto Vertical 2">
            <a:extLst>
              <a:ext uri="{FF2B5EF4-FFF2-40B4-BE49-F238E27FC236}">
                <a16:creationId xmlns:a16="http://schemas.microsoft.com/office/drawing/2014/main" id="{6C0880EA-2A54-4BFD-8F50-A422934A492C}"/>
              </a:ext>
            </a:extLst>
          </p:cNvPr>
          <p:cNvSpPr>
            <a:spLocks noGrp="1"/>
          </p:cNvSpPr>
          <p:nvPr>
            <p:ph type="body" orient="vert" idx="1"/>
          </p:nvPr>
        </p:nvSpPr>
        <p:spPr/>
        <p:txBody>
          <a:bodyPr wrap="square">
            <a:normAutofit fontScale="85000" lnSpcReduction="20000"/>
          </a:bodyPr>
          <a:lstStyle/>
          <a:p>
            <a:pPr>
              <a:buFont typeface="Arial" panose="020B0604020202020204" pitchFamily="34" charset="0"/>
              <a:buChar char="•"/>
            </a:pPr>
            <a:r>
              <a:rPr lang="pt-PT" dirty="0"/>
              <a:t>Percent contribution:</a:t>
            </a:r>
          </a:p>
          <a:p>
            <a:pPr lvl="1"/>
            <a:r>
              <a:rPr lang="pt-PT" dirty="0"/>
              <a:t>Changes in regularization parameters (PS: bit unclear)</a:t>
            </a:r>
          </a:p>
          <a:p>
            <a:pPr lvl="1"/>
            <a:r>
              <a:rPr lang="en-GB" dirty="0"/>
              <a:t>Normalized to [0 – 100]%</a:t>
            </a:r>
          </a:p>
          <a:p>
            <a:pPr lvl="1"/>
            <a:endParaRPr lang="en-GB" dirty="0"/>
          </a:p>
          <a:p>
            <a:pPr>
              <a:buFont typeface="Arial" panose="020B0604020202020204" pitchFamily="34" charset="0"/>
              <a:buChar char="•"/>
            </a:pPr>
            <a:r>
              <a:rPr lang="en-GB" dirty="0"/>
              <a:t>Permutation importance:</a:t>
            </a:r>
          </a:p>
          <a:p>
            <a:pPr lvl="1"/>
            <a:r>
              <a:rPr lang="en-GB" dirty="0"/>
              <a:t>Changes in training AUC by excluding/including the given variable</a:t>
            </a:r>
          </a:p>
          <a:p>
            <a:pPr lvl="1"/>
            <a:r>
              <a:rPr lang="en-GB" dirty="0"/>
              <a:t>Normalized to [0-100%]</a:t>
            </a:r>
          </a:p>
          <a:p>
            <a:pPr lvl="1"/>
            <a:endParaRPr lang="en-GB" dirty="0"/>
          </a:p>
          <a:p>
            <a:pPr>
              <a:buFont typeface="Arial" panose="020B0604020202020204" pitchFamily="34" charset="0"/>
              <a:buChar char="•"/>
            </a:pPr>
            <a:r>
              <a:rPr lang="en-GB" dirty="0"/>
              <a:t>Take note:</a:t>
            </a:r>
          </a:p>
          <a:p>
            <a:pPr lvl="1"/>
            <a:r>
              <a:rPr lang="en-GB" dirty="0"/>
              <a:t> % contribution ≈ Permutation importance </a:t>
            </a:r>
            <a:r>
              <a:rPr lang="en-GB" dirty="0">
                <a:solidFill>
                  <a:srgbClr val="FF0000"/>
                </a:solidFill>
              </a:rPr>
              <a:t>.: Good model</a:t>
            </a:r>
          </a:p>
          <a:p>
            <a:pPr lvl="1"/>
            <a:r>
              <a:rPr lang="en-GB" dirty="0"/>
              <a:t>These estimates are </a:t>
            </a:r>
            <a:r>
              <a:rPr lang="en-GB" dirty="0">
                <a:solidFill>
                  <a:srgbClr val="FF0000"/>
                </a:solidFill>
              </a:rPr>
              <a:t>highly affected by autocorrelation between variables</a:t>
            </a:r>
          </a:p>
          <a:p>
            <a:pPr>
              <a:buFont typeface="Arial" panose="020B0604020202020204" pitchFamily="34" charset="0"/>
              <a:buChar char="•"/>
            </a:pPr>
            <a:endParaRPr lang="en-GB" dirty="0">
              <a:solidFill>
                <a:srgbClr val="FF0000"/>
              </a:solidFill>
            </a:endParaRPr>
          </a:p>
          <a:p>
            <a:pPr>
              <a:buFont typeface="Arial" panose="020B0604020202020204" pitchFamily="34" charset="0"/>
              <a:buChar char="•"/>
            </a:pPr>
            <a:r>
              <a:rPr lang="en-GB" dirty="0">
                <a:solidFill>
                  <a:srgbClr val="001158"/>
                </a:solidFill>
              </a:rPr>
              <a:t>Very important for ecologists!</a:t>
            </a:r>
          </a:p>
          <a:p>
            <a:pPr lvl="1"/>
            <a:r>
              <a:rPr lang="en-GB" dirty="0">
                <a:solidFill>
                  <a:srgbClr val="001158"/>
                </a:solidFill>
              </a:rPr>
              <a:t>In my case, temperature seasonality was most important</a:t>
            </a:r>
          </a:p>
          <a:p>
            <a:pPr lvl="1"/>
            <a:endParaRPr lang="en-GB" dirty="0"/>
          </a:p>
        </p:txBody>
      </p:sp>
      <p:sp>
        <p:nvSpPr>
          <p:cNvPr id="5" name="Espaço Reservado para Número de Slide 4">
            <a:extLst>
              <a:ext uri="{FF2B5EF4-FFF2-40B4-BE49-F238E27FC236}">
                <a16:creationId xmlns:a16="http://schemas.microsoft.com/office/drawing/2014/main" id="{3E66D912-FA0F-4795-A50A-D5E72C16E3E2}"/>
              </a:ext>
            </a:extLst>
          </p:cNvPr>
          <p:cNvSpPr>
            <a:spLocks noGrp="1"/>
          </p:cNvSpPr>
          <p:nvPr>
            <p:ph type="sldNum" sz="quarter" idx="4"/>
          </p:nvPr>
        </p:nvSpPr>
        <p:spPr/>
        <p:txBody>
          <a:bodyPr/>
          <a:lstStyle/>
          <a:p>
            <a:fld id="{5EE7099E-8998-4851-915A-4F4831808297}" type="slidenum">
              <a:rPr lang="nl-NL" smtClean="0"/>
              <a:pPr/>
              <a:t>44</a:t>
            </a:fld>
            <a:endParaRPr lang="nl-NL"/>
          </a:p>
        </p:txBody>
      </p:sp>
      <p:cxnSp>
        <p:nvCxnSpPr>
          <p:cNvPr id="6" name="Conector de Seta Reta 5">
            <a:extLst>
              <a:ext uri="{FF2B5EF4-FFF2-40B4-BE49-F238E27FC236}">
                <a16:creationId xmlns:a16="http://schemas.microsoft.com/office/drawing/2014/main" id="{D1A68D85-8654-42EC-BC89-3BE7CCD4EEDD}"/>
              </a:ext>
            </a:extLst>
          </p:cNvPr>
          <p:cNvCxnSpPr>
            <a:cxnSpLocks/>
            <a:stCxn id="9" idx="2"/>
            <a:endCxn id="7" idx="0"/>
          </p:cNvCxnSpPr>
          <p:nvPr/>
        </p:nvCxnSpPr>
        <p:spPr>
          <a:xfrm>
            <a:off x="10840458" y="1763428"/>
            <a:ext cx="0" cy="243839"/>
          </a:xfrm>
          <a:prstGeom prst="straightConnector1">
            <a:avLst/>
          </a:prstGeom>
          <a:ln w="127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76EDD11C-370C-444B-B3B5-601050276680}"/>
              </a:ext>
            </a:extLst>
          </p:cNvPr>
          <p:cNvSpPr txBox="1"/>
          <p:nvPr/>
        </p:nvSpPr>
        <p:spPr>
          <a:xfrm>
            <a:off x="10163139" y="2007267"/>
            <a:ext cx="1354638" cy="570335"/>
          </a:xfrm>
          <a:prstGeom prst="rect">
            <a:avLst/>
          </a:prstGeom>
          <a:noFill/>
          <a:ln w="19050">
            <a:solidFill>
              <a:schemeClr val="accent6">
                <a:lumMod val="60000"/>
                <a:lumOff val="40000"/>
              </a:schemeClr>
            </a:solidFill>
          </a:ln>
        </p:spPr>
        <p:txBody>
          <a:bodyPr wrap="square" lIns="108000" tIns="108000" rIns="108000" bIns="108000" rtlCol="0">
            <a:noAutofit/>
          </a:bodyPr>
          <a:lstStyle/>
          <a:p>
            <a:r>
              <a:rPr lang="pt-PT" sz="1200" noProof="0" dirty="0">
                <a:solidFill>
                  <a:schemeClr val="accent6">
                    <a:lumMod val="75000"/>
                  </a:schemeClr>
                </a:solidFill>
              </a:rPr>
              <a:t>Regularization parameters</a:t>
            </a:r>
            <a:endParaRPr lang="en-GB" sz="1200" noProof="0" dirty="0" err="1">
              <a:solidFill>
                <a:schemeClr val="accent6">
                  <a:lumMod val="75000"/>
                </a:schemeClr>
              </a:solidFill>
            </a:endParaRPr>
          </a:p>
        </p:txBody>
      </p:sp>
      <p:pic>
        <p:nvPicPr>
          <p:cNvPr id="8" name="Imagem 7">
            <a:extLst>
              <a:ext uri="{FF2B5EF4-FFF2-40B4-BE49-F238E27FC236}">
                <a16:creationId xmlns:a16="http://schemas.microsoft.com/office/drawing/2014/main" id="{6E6B5D62-0B23-4A18-B7CE-6993692389B7}"/>
              </a:ext>
            </a:extLst>
          </p:cNvPr>
          <p:cNvPicPr/>
          <p:nvPr/>
        </p:nvPicPr>
        <p:blipFill>
          <a:blip r:embed="rId2"/>
          <a:stretch>
            <a:fillRect/>
          </a:stretch>
        </p:blipFill>
        <p:spPr>
          <a:xfrm>
            <a:off x="8475439" y="1252836"/>
            <a:ext cx="2921000" cy="450850"/>
          </a:xfrm>
          <a:prstGeom prst="rect">
            <a:avLst/>
          </a:prstGeom>
        </p:spPr>
      </p:pic>
      <p:sp>
        <p:nvSpPr>
          <p:cNvPr id="9" name="Retângulo 8">
            <a:extLst>
              <a:ext uri="{FF2B5EF4-FFF2-40B4-BE49-F238E27FC236}">
                <a16:creationId xmlns:a16="http://schemas.microsoft.com/office/drawing/2014/main" id="{2BE6BABF-1A51-4C32-8D33-DF2A20D3321D}"/>
              </a:ext>
            </a:extLst>
          </p:cNvPr>
          <p:cNvSpPr/>
          <p:nvPr/>
        </p:nvSpPr>
        <p:spPr>
          <a:xfrm>
            <a:off x="10181141" y="1193094"/>
            <a:ext cx="1318634" cy="570334"/>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Imagem 9">
            <a:extLst>
              <a:ext uri="{FF2B5EF4-FFF2-40B4-BE49-F238E27FC236}">
                <a16:creationId xmlns:a16="http://schemas.microsoft.com/office/drawing/2014/main" id="{C60443A7-CCC2-458B-9117-4F0507E5B09E}"/>
              </a:ext>
            </a:extLst>
          </p:cNvPr>
          <p:cNvPicPr>
            <a:picLocks noChangeAspect="1"/>
          </p:cNvPicPr>
          <p:nvPr/>
        </p:nvPicPr>
        <p:blipFill>
          <a:blip r:embed="rId3"/>
          <a:stretch>
            <a:fillRect/>
          </a:stretch>
        </p:blipFill>
        <p:spPr>
          <a:xfrm>
            <a:off x="7642435" y="3501008"/>
            <a:ext cx="4587007" cy="1773497"/>
          </a:xfrm>
          <a:prstGeom prst="rect">
            <a:avLst/>
          </a:prstGeom>
        </p:spPr>
      </p:pic>
    </p:spTree>
    <p:extLst>
      <p:ext uri="{BB962C8B-B14F-4D97-AF65-F5344CB8AC3E}">
        <p14:creationId xmlns:p14="http://schemas.microsoft.com/office/powerpoint/2010/main" val="3379567407"/>
      </p:ext>
    </p:extLst>
  </p:cSld>
  <p:clrMapOvr>
    <a:masterClrMapping/>
  </p:clrMapOvr>
  <p:transition spd="slow">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E6A8E4-2570-4292-824F-D6F3F348912E}"/>
              </a:ext>
            </a:extLst>
          </p:cNvPr>
          <p:cNvSpPr>
            <a:spLocks noGrp="1"/>
          </p:cNvSpPr>
          <p:nvPr>
            <p:ph type="title"/>
          </p:nvPr>
        </p:nvSpPr>
        <p:spPr/>
        <p:txBody>
          <a:bodyPr/>
          <a:lstStyle/>
          <a:p>
            <a:r>
              <a:rPr lang="pt-PT" dirty="0"/>
              <a:t>SDM Practical</a:t>
            </a:r>
            <a:endParaRPr lang="en-GB" dirty="0"/>
          </a:p>
        </p:txBody>
      </p:sp>
      <p:sp>
        <p:nvSpPr>
          <p:cNvPr id="3" name="Espaço Reservado para Texto Vertical 2">
            <a:extLst>
              <a:ext uri="{FF2B5EF4-FFF2-40B4-BE49-F238E27FC236}">
                <a16:creationId xmlns:a16="http://schemas.microsoft.com/office/drawing/2014/main" id="{212C0F15-6870-4A2E-850D-B59C6C6EB76D}"/>
              </a:ext>
            </a:extLst>
          </p:cNvPr>
          <p:cNvSpPr>
            <a:spLocks noGrp="1"/>
          </p:cNvSpPr>
          <p:nvPr>
            <p:ph type="body" orient="vert" idx="1"/>
          </p:nvPr>
        </p:nvSpPr>
        <p:spPr>
          <a:xfrm>
            <a:off x="404663" y="1252836"/>
            <a:ext cx="5046440" cy="4795836"/>
          </a:xfrm>
        </p:spPr>
        <p:txBody>
          <a:bodyPr wrap="square">
            <a:normAutofit fontScale="92500"/>
          </a:bodyPr>
          <a:lstStyle/>
          <a:p>
            <a:pPr>
              <a:buFont typeface="Arial" panose="020B0604020202020204" pitchFamily="34" charset="0"/>
              <a:buChar char="•"/>
            </a:pPr>
            <a:r>
              <a:rPr lang="pt-PT" dirty="0"/>
              <a:t>Three types of jacknife testing:</a:t>
            </a:r>
          </a:p>
          <a:p>
            <a:pPr>
              <a:buFont typeface="Arial" panose="020B0604020202020204" pitchFamily="34" charset="0"/>
              <a:buChar char="•"/>
            </a:pPr>
            <a:r>
              <a:rPr lang="pt-PT" dirty="0"/>
              <a:t>First two:</a:t>
            </a:r>
          </a:p>
          <a:p>
            <a:pPr lvl="1"/>
            <a:r>
              <a:rPr lang="pt-PT" dirty="0"/>
              <a:t>Gain in regularization parameters (not clear!)</a:t>
            </a:r>
          </a:p>
          <a:p>
            <a:pPr lvl="1"/>
            <a:r>
              <a:rPr lang="pt-PT" dirty="0"/>
              <a:t>Using training (first) or test data (second)</a:t>
            </a:r>
          </a:p>
          <a:p>
            <a:pPr lvl="1"/>
            <a:endParaRPr lang="pt-PT" dirty="0"/>
          </a:p>
          <a:p>
            <a:pPr>
              <a:buFont typeface="Arial" panose="020B0604020202020204" pitchFamily="34" charset="0"/>
              <a:buChar char="•"/>
            </a:pPr>
            <a:r>
              <a:rPr lang="pt-PT" dirty="0">
                <a:solidFill>
                  <a:srgbClr val="FF0000"/>
                </a:solidFill>
              </a:rPr>
              <a:t>3rd:</a:t>
            </a:r>
          </a:p>
          <a:p>
            <a:pPr lvl="1"/>
            <a:r>
              <a:rPr lang="pt-PT" dirty="0"/>
              <a:t>Changes in AUC when variable is included</a:t>
            </a:r>
          </a:p>
          <a:p>
            <a:pPr lvl="1"/>
            <a:r>
              <a:rPr lang="pt-PT" dirty="0"/>
              <a:t>Clearest test, focus on this one</a:t>
            </a:r>
          </a:p>
          <a:p>
            <a:pPr lvl="1"/>
            <a:endParaRPr lang="pt-PT" dirty="0"/>
          </a:p>
          <a:p>
            <a:pPr>
              <a:buFont typeface="Arial" panose="020B0604020202020204" pitchFamily="34" charset="0"/>
              <a:buChar char="•"/>
            </a:pPr>
            <a:r>
              <a:rPr lang="pt-PT" dirty="0"/>
              <a:t>Very similar to Variable importance</a:t>
            </a:r>
          </a:p>
          <a:p>
            <a:pPr lvl="1"/>
            <a:r>
              <a:rPr lang="pt-PT" dirty="0"/>
              <a:t>And should be used to help conclude which variables were most important</a:t>
            </a:r>
          </a:p>
          <a:p>
            <a:pPr lvl="1"/>
            <a:endParaRPr lang="en-GB" dirty="0"/>
          </a:p>
        </p:txBody>
      </p:sp>
      <p:sp>
        <p:nvSpPr>
          <p:cNvPr id="5" name="Espaço Reservado para Número de Slide 4">
            <a:extLst>
              <a:ext uri="{FF2B5EF4-FFF2-40B4-BE49-F238E27FC236}">
                <a16:creationId xmlns:a16="http://schemas.microsoft.com/office/drawing/2014/main" id="{D342EEF6-08FB-413B-90A1-073D052D5B92}"/>
              </a:ext>
            </a:extLst>
          </p:cNvPr>
          <p:cNvSpPr>
            <a:spLocks noGrp="1"/>
          </p:cNvSpPr>
          <p:nvPr>
            <p:ph type="sldNum" sz="quarter" idx="4"/>
          </p:nvPr>
        </p:nvSpPr>
        <p:spPr/>
        <p:txBody>
          <a:bodyPr/>
          <a:lstStyle/>
          <a:p>
            <a:fld id="{5EE7099E-8998-4851-915A-4F4831808297}" type="slidenum">
              <a:rPr lang="nl-NL" smtClean="0"/>
              <a:pPr/>
              <a:t>45</a:t>
            </a:fld>
            <a:endParaRPr lang="nl-NL"/>
          </a:p>
        </p:txBody>
      </p:sp>
      <p:pic>
        <p:nvPicPr>
          <p:cNvPr id="6" name="Imagem 5">
            <a:extLst>
              <a:ext uri="{FF2B5EF4-FFF2-40B4-BE49-F238E27FC236}">
                <a16:creationId xmlns:a16="http://schemas.microsoft.com/office/drawing/2014/main" id="{2D3C8874-9750-41D4-9EC2-EC8DADAA454A}"/>
              </a:ext>
            </a:extLst>
          </p:cNvPr>
          <p:cNvPicPr>
            <a:picLocks noChangeAspect="1"/>
          </p:cNvPicPr>
          <p:nvPr/>
        </p:nvPicPr>
        <p:blipFill>
          <a:blip r:embed="rId2"/>
          <a:stretch>
            <a:fillRect/>
          </a:stretch>
        </p:blipFill>
        <p:spPr>
          <a:xfrm>
            <a:off x="5766518" y="394010"/>
            <a:ext cx="6243191" cy="1988055"/>
          </a:xfrm>
          <a:prstGeom prst="rect">
            <a:avLst/>
          </a:prstGeom>
        </p:spPr>
      </p:pic>
      <p:pic>
        <p:nvPicPr>
          <p:cNvPr id="7" name="Imagem 6">
            <a:extLst>
              <a:ext uri="{FF2B5EF4-FFF2-40B4-BE49-F238E27FC236}">
                <a16:creationId xmlns:a16="http://schemas.microsoft.com/office/drawing/2014/main" id="{8BE1B9D4-24EA-4C2D-9BB2-F476E0F5A7E7}"/>
              </a:ext>
            </a:extLst>
          </p:cNvPr>
          <p:cNvPicPr>
            <a:picLocks noChangeAspect="1"/>
          </p:cNvPicPr>
          <p:nvPr/>
        </p:nvPicPr>
        <p:blipFill>
          <a:blip r:embed="rId3"/>
          <a:stretch>
            <a:fillRect/>
          </a:stretch>
        </p:blipFill>
        <p:spPr>
          <a:xfrm>
            <a:off x="5777369" y="2392719"/>
            <a:ext cx="6054551" cy="1974688"/>
          </a:xfrm>
          <a:prstGeom prst="rect">
            <a:avLst/>
          </a:prstGeom>
        </p:spPr>
      </p:pic>
      <p:pic>
        <p:nvPicPr>
          <p:cNvPr id="8" name="Imagem 7">
            <a:extLst>
              <a:ext uri="{FF2B5EF4-FFF2-40B4-BE49-F238E27FC236}">
                <a16:creationId xmlns:a16="http://schemas.microsoft.com/office/drawing/2014/main" id="{2EE1F698-A9DD-4C8A-B44F-09BD98382EAD}"/>
              </a:ext>
            </a:extLst>
          </p:cNvPr>
          <p:cNvPicPr>
            <a:picLocks noChangeAspect="1"/>
          </p:cNvPicPr>
          <p:nvPr/>
        </p:nvPicPr>
        <p:blipFill>
          <a:blip r:embed="rId4"/>
          <a:stretch>
            <a:fillRect/>
          </a:stretch>
        </p:blipFill>
        <p:spPr>
          <a:xfrm>
            <a:off x="5777369" y="4451181"/>
            <a:ext cx="6054551" cy="1916108"/>
          </a:xfrm>
          <a:prstGeom prst="rect">
            <a:avLst/>
          </a:prstGeom>
        </p:spPr>
      </p:pic>
      <p:sp>
        <p:nvSpPr>
          <p:cNvPr id="9" name="Retângulo 8">
            <a:extLst>
              <a:ext uri="{FF2B5EF4-FFF2-40B4-BE49-F238E27FC236}">
                <a16:creationId xmlns:a16="http://schemas.microsoft.com/office/drawing/2014/main" id="{863E7C1D-2B8B-4275-BF03-B7A0C921BD8F}"/>
              </a:ext>
            </a:extLst>
          </p:cNvPr>
          <p:cNvSpPr/>
          <p:nvPr/>
        </p:nvSpPr>
        <p:spPr>
          <a:xfrm>
            <a:off x="5777368" y="4367407"/>
            <a:ext cx="6054551" cy="19998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27760577"/>
      </p:ext>
    </p:extLst>
  </p:cSld>
  <p:clrMapOvr>
    <a:masterClrMapping/>
  </p:clrMapOvr>
  <p:transition spd="slow">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3F9E21-99E8-439E-8CC7-62FDE93BA07B}"/>
              </a:ext>
            </a:extLst>
          </p:cNvPr>
          <p:cNvSpPr>
            <a:spLocks noGrp="1"/>
          </p:cNvSpPr>
          <p:nvPr>
            <p:ph type="title"/>
          </p:nvPr>
        </p:nvSpPr>
        <p:spPr/>
        <p:txBody>
          <a:bodyPr/>
          <a:lstStyle/>
          <a:p>
            <a:r>
              <a:rPr lang="pt-PT" dirty="0"/>
              <a:t>SDM Practical</a:t>
            </a:r>
            <a:endParaRPr lang="en-GB" dirty="0"/>
          </a:p>
        </p:txBody>
      </p:sp>
      <p:sp>
        <p:nvSpPr>
          <p:cNvPr id="3" name="Espaço Reservado para Texto Vertical 2">
            <a:extLst>
              <a:ext uri="{FF2B5EF4-FFF2-40B4-BE49-F238E27FC236}">
                <a16:creationId xmlns:a16="http://schemas.microsoft.com/office/drawing/2014/main" id="{8A39677D-D0CF-4707-BE81-622EAFAC5693}"/>
              </a:ext>
            </a:extLst>
          </p:cNvPr>
          <p:cNvSpPr>
            <a:spLocks noGrp="1"/>
          </p:cNvSpPr>
          <p:nvPr>
            <p:ph type="body" orient="vert" idx="1"/>
          </p:nvPr>
        </p:nvSpPr>
        <p:spPr>
          <a:xfrm>
            <a:off x="404663" y="1252836"/>
            <a:ext cx="6630616" cy="4795836"/>
          </a:xfrm>
        </p:spPr>
        <p:txBody>
          <a:bodyPr wrap="square"/>
          <a:lstStyle/>
          <a:p>
            <a:pPr>
              <a:buFont typeface="Arial" panose="020B0604020202020204" pitchFamily="34" charset="0"/>
              <a:buChar char="•"/>
            </a:pPr>
            <a:r>
              <a:rPr lang="pt-PT" dirty="0"/>
              <a:t>If you focus on one of the replicates</a:t>
            </a:r>
          </a:p>
          <a:p>
            <a:pPr lvl="1"/>
            <a:r>
              <a:rPr lang="pt-PT" dirty="0"/>
              <a:t>On the top of the page, click on one of the </a:t>
            </a:r>
            <a:r>
              <a:rPr lang="pt-PT" dirty="0">
                <a:solidFill>
                  <a:srgbClr val="FF0000"/>
                </a:solidFill>
              </a:rPr>
              <a:t>[nr]</a:t>
            </a:r>
          </a:p>
          <a:p>
            <a:pPr lvl="1"/>
            <a:endParaRPr lang="pt-PT" dirty="0">
              <a:solidFill>
                <a:srgbClr val="FF0000"/>
              </a:solidFill>
            </a:endParaRPr>
          </a:p>
          <a:p>
            <a:pPr>
              <a:buFont typeface="Arial" panose="020B0604020202020204" pitchFamily="34" charset="0"/>
              <a:buChar char="•"/>
            </a:pPr>
            <a:r>
              <a:rPr lang="pt-PT" dirty="0">
                <a:solidFill>
                  <a:srgbClr val="001158"/>
                </a:solidFill>
              </a:rPr>
              <a:t>Mostly is the same summaries but related only with each specific run</a:t>
            </a:r>
          </a:p>
          <a:p>
            <a:pPr lvl="1"/>
            <a:endParaRPr lang="pt-PT" dirty="0">
              <a:solidFill>
                <a:srgbClr val="001158"/>
              </a:solidFill>
            </a:endParaRPr>
          </a:p>
          <a:p>
            <a:pPr>
              <a:buFont typeface="Arial" panose="020B0604020202020204" pitchFamily="34" charset="0"/>
              <a:buChar char="•"/>
            </a:pPr>
            <a:r>
              <a:rPr lang="pt-PT" dirty="0">
                <a:solidFill>
                  <a:srgbClr val="001158"/>
                </a:solidFill>
              </a:rPr>
              <a:t>With the exception of two important sets of information:</a:t>
            </a:r>
          </a:p>
          <a:p>
            <a:pPr lvl="1"/>
            <a:r>
              <a:rPr lang="pt-PT" dirty="0">
                <a:solidFill>
                  <a:srgbClr val="001158"/>
                </a:solidFill>
              </a:rPr>
              <a:t>A table showing different possible thresholds</a:t>
            </a:r>
          </a:p>
          <a:p>
            <a:pPr lvl="1"/>
            <a:r>
              <a:rPr lang="pt-PT" dirty="0">
                <a:solidFill>
                  <a:srgbClr val="001158"/>
                </a:solidFill>
              </a:rPr>
              <a:t>The outcomes of the Multivariate Environmental Similarity Surfaces (MESS) and Most Dissimilar Variables (MOD)</a:t>
            </a:r>
            <a:endParaRPr lang="en-GB" dirty="0">
              <a:solidFill>
                <a:srgbClr val="001158"/>
              </a:solidFill>
            </a:endParaRPr>
          </a:p>
        </p:txBody>
      </p:sp>
      <p:sp>
        <p:nvSpPr>
          <p:cNvPr id="5" name="Espaço Reservado para Número de Slide 4">
            <a:extLst>
              <a:ext uri="{FF2B5EF4-FFF2-40B4-BE49-F238E27FC236}">
                <a16:creationId xmlns:a16="http://schemas.microsoft.com/office/drawing/2014/main" id="{A691C411-1A4E-41C3-A957-0E198F13F4B0}"/>
              </a:ext>
            </a:extLst>
          </p:cNvPr>
          <p:cNvSpPr>
            <a:spLocks noGrp="1"/>
          </p:cNvSpPr>
          <p:nvPr>
            <p:ph type="sldNum" sz="quarter" idx="4"/>
          </p:nvPr>
        </p:nvSpPr>
        <p:spPr/>
        <p:txBody>
          <a:bodyPr/>
          <a:lstStyle/>
          <a:p>
            <a:fld id="{5EE7099E-8998-4851-915A-4F4831808297}" type="slidenum">
              <a:rPr lang="nl-NL" smtClean="0"/>
              <a:pPr/>
              <a:t>46</a:t>
            </a:fld>
            <a:endParaRPr lang="nl-NL"/>
          </a:p>
        </p:txBody>
      </p:sp>
      <p:pic>
        <p:nvPicPr>
          <p:cNvPr id="6" name="Imagem 5">
            <a:extLst>
              <a:ext uri="{FF2B5EF4-FFF2-40B4-BE49-F238E27FC236}">
                <a16:creationId xmlns:a16="http://schemas.microsoft.com/office/drawing/2014/main" id="{4C41169E-9C50-4379-8E59-3464BD32BFB6}"/>
              </a:ext>
            </a:extLst>
          </p:cNvPr>
          <p:cNvPicPr>
            <a:picLocks noChangeAspect="1"/>
          </p:cNvPicPr>
          <p:nvPr/>
        </p:nvPicPr>
        <p:blipFill>
          <a:blip r:embed="rId2"/>
          <a:stretch>
            <a:fillRect/>
          </a:stretch>
        </p:blipFill>
        <p:spPr>
          <a:xfrm>
            <a:off x="7251303" y="1533662"/>
            <a:ext cx="4896052" cy="1367055"/>
          </a:xfrm>
          <a:prstGeom prst="rect">
            <a:avLst/>
          </a:prstGeom>
        </p:spPr>
      </p:pic>
      <p:pic>
        <p:nvPicPr>
          <p:cNvPr id="7" name="Imagem 6">
            <a:extLst>
              <a:ext uri="{FF2B5EF4-FFF2-40B4-BE49-F238E27FC236}">
                <a16:creationId xmlns:a16="http://schemas.microsoft.com/office/drawing/2014/main" id="{448BB284-5577-452A-88C9-9C00115EF6BB}"/>
              </a:ext>
            </a:extLst>
          </p:cNvPr>
          <p:cNvPicPr>
            <a:picLocks noChangeAspect="1"/>
          </p:cNvPicPr>
          <p:nvPr/>
        </p:nvPicPr>
        <p:blipFill rotWithShape="1">
          <a:blip r:embed="rId3"/>
          <a:srcRect r="3694"/>
          <a:stretch/>
        </p:blipFill>
        <p:spPr>
          <a:xfrm>
            <a:off x="7575869" y="3212976"/>
            <a:ext cx="4217817" cy="2659283"/>
          </a:xfrm>
          <a:prstGeom prst="rect">
            <a:avLst/>
          </a:prstGeom>
        </p:spPr>
      </p:pic>
    </p:spTree>
    <p:extLst>
      <p:ext uri="{BB962C8B-B14F-4D97-AF65-F5344CB8AC3E}">
        <p14:creationId xmlns:p14="http://schemas.microsoft.com/office/powerpoint/2010/main" val="3498177562"/>
      </p:ext>
    </p:extLst>
  </p:cSld>
  <p:clrMapOvr>
    <a:masterClrMapping/>
  </p:clrMapOvr>
  <p:transition spd="slow">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894B7D-014E-4CAB-890C-373D22833A86}"/>
              </a:ext>
            </a:extLst>
          </p:cNvPr>
          <p:cNvSpPr>
            <a:spLocks noGrp="1"/>
          </p:cNvSpPr>
          <p:nvPr>
            <p:ph type="title"/>
          </p:nvPr>
        </p:nvSpPr>
        <p:spPr/>
        <p:txBody>
          <a:bodyPr/>
          <a:lstStyle/>
          <a:p>
            <a:r>
              <a:rPr lang="pt-PT" dirty="0"/>
              <a:t>SDM Practical</a:t>
            </a:r>
            <a:endParaRPr lang="en-GB" dirty="0"/>
          </a:p>
        </p:txBody>
      </p:sp>
      <p:sp>
        <p:nvSpPr>
          <p:cNvPr id="3" name="Espaço Reservado para Texto Vertical 2">
            <a:extLst>
              <a:ext uri="{FF2B5EF4-FFF2-40B4-BE49-F238E27FC236}">
                <a16:creationId xmlns:a16="http://schemas.microsoft.com/office/drawing/2014/main" id="{E8145E4B-1E41-4803-B03F-28BB20CB8E36}"/>
              </a:ext>
            </a:extLst>
          </p:cNvPr>
          <p:cNvSpPr>
            <a:spLocks noGrp="1"/>
          </p:cNvSpPr>
          <p:nvPr>
            <p:ph type="body" orient="vert" idx="1"/>
          </p:nvPr>
        </p:nvSpPr>
        <p:spPr>
          <a:xfrm>
            <a:off x="404661" y="4221088"/>
            <a:ext cx="11389023" cy="2088232"/>
          </a:xfrm>
        </p:spPr>
        <p:txBody>
          <a:bodyPr wrap="square"/>
          <a:lstStyle/>
          <a:p>
            <a:pPr>
              <a:buFont typeface="Arial" panose="020B0604020202020204" pitchFamily="34" charset="0"/>
              <a:buChar char="•"/>
            </a:pPr>
            <a:r>
              <a:rPr lang="pt-PT" dirty="0"/>
              <a:t>Here are possible different “Thresholds” you can use to define presence/absence</a:t>
            </a:r>
          </a:p>
          <a:p>
            <a:pPr lvl="1"/>
            <a:r>
              <a:rPr lang="pt-PT" dirty="0"/>
              <a:t>If Probability &gt; 0.372 then, consider the species to be present</a:t>
            </a:r>
          </a:p>
          <a:p>
            <a:pPr>
              <a:buFont typeface="Arial" panose="020B0604020202020204" pitchFamily="34" charset="0"/>
              <a:buChar char="•"/>
            </a:pPr>
            <a:r>
              <a:rPr lang="en-GB" dirty="0"/>
              <a:t>The reasoning behind each threshold varies:</a:t>
            </a:r>
          </a:p>
          <a:p>
            <a:pPr lvl="1"/>
            <a:r>
              <a:rPr lang="en-GB" dirty="0"/>
              <a:t>Recommended: </a:t>
            </a:r>
            <a:r>
              <a:rPr lang="en-GB" dirty="0">
                <a:solidFill>
                  <a:srgbClr val="FF0000"/>
                </a:solidFill>
              </a:rPr>
              <a:t>Equal test sensitivity and specificity </a:t>
            </a:r>
            <a:r>
              <a:rPr lang="en-GB" dirty="0"/>
              <a:t>(Generally applicable, but, in some cases might not be reasonable)</a:t>
            </a:r>
          </a:p>
          <a:p>
            <a:pPr lvl="1"/>
            <a:r>
              <a:rPr lang="en-GB" dirty="0"/>
              <a:t>Also notice the significance value, should be very close to 0 (&lt; .005)</a:t>
            </a:r>
          </a:p>
        </p:txBody>
      </p:sp>
      <p:sp>
        <p:nvSpPr>
          <p:cNvPr id="5" name="Espaço Reservado para Número de Slide 4">
            <a:extLst>
              <a:ext uri="{FF2B5EF4-FFF2-40B4-BE49-F238E27FC236}">
                <a16:creationId xmlns:a16="http://schemas.microsoft.com/office/drawing/2014/main" id="{A5F10179-087E-49D0-975D-C6D18F629394}"/>
              </a:ext>
            </a:extLst>
          </p:cNvPr>
          <p:cNvSpPr>
            <a:spLocks noGrp="1"/>
          </p:cNvSpPr>
          <p:nvPr>
            <p:ph type="sldNum" sz="quarter" idx="4"/>
          </p:nvPr>
        </p:nvSpPr>
        <p:spPr/>
        <p:txBody>
          <a:bodyPr/>
          <a:lstStyle/>
          <a:p>
            <a:fld id="{5EE7099E-8998-4851-915A-4F4831808297}" type="slidenum">
              <a:rPr lang="nl-NL" smtClean="0"/>
              <a:pPr/>
              <a:t>47</a:t>
            </a:fld>
            <a:endParaRPr lang="nl-NL"/>
          </a:p>
        </p:txBody>
      </p:sp>
      <p:pic>
        <p:nvPicPr>
          <p:cNvPr id="6" name="Imagem 5">
            <a:extLst>
              <a:ext uri="{FF2B5EF4-FFF2-40B4-BE49-F238E27FC236}">
                <a16:creationId xmlns:a16="http://schemas.microsoft.com/office/drawing/2014/main" id="{7CE31742-7ADF-44A7-8ADD-E68385CF084C}"/>
              </a:ext>
            </a:extLst>
          </p:cNvPr>
          <p:cNvPicPr>
            <a:picLocks noChangeAspect="1"/>
          </p:cNvPicPr>
          <p:nvPr/>
        </p:nvPicPr>
        <p:blipFill>
          <a:blip r:embed="rId2"/>
          <a:stretch>
            <a:fillRect/>
          </a:stretch>
        </p:blipFill>
        <p:spPr>
          <a:xfrm>
            <a:off x="914599" y="1124744"/>
            <a:ext cx="10641560" cy="2932452"/>
          </a:xfrm>
          <a:prstGeom prst="rect">
            <a:avLst/>
          </a:prstGeom>
        </p:spPr>
      </p:pic>
      <p:sp>
        <p:nvSpPr>
          <p:cNvPr id="7" name="Retângulo 6">
            <a:extLst>
              <a:ext uri="{FF2B5EF4-FFF2-40B4-BE49-F238E27FC236}">
                <a16:creationId xmlns:a16="http://schemas.microsoft.com/office/drawing/2014/main" id="{3EE38C1F-7EB6-49E2-81FA-A498BBBD0AAA}"/>
              </a:ext>
            </a:extLst>
          </p:cNvPr>
          <p:cNvSpPr/>
          <p:nvPr/>
        </p:nvSpPr>
        <p:spPr>
          <a:xfrm>
            <a:off x="770583" y="2996952"/>
            <a:ext cx="11023101" cy="2805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13174777"/>
      </p:ext>
    </p:extLst>
  </p:cSld>
  <p:clrMapOvr>
    <a:masterClrMapping/>
  </p:clrMapOvr>
  <p:transition spd="slow">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894B7D-014E-4CAB-890C-373D22833A86}"/>
              </a:ext>
            </a:extLst>
          </p:cNvPr>
          <p:cNvSpPr>
            <a:spLocks noGrp="1"/>
          </p:cNvSpPr>
          <p:nvPr>
            <p:ph type="title"/>
          </p:nvPr>
        </p:nvSpPr>
        <p:spPr/>
        <p:txBody>
          <a:bodyPr/>
          <a:lstStyle/>
          <a:p>
            <a:r>
              <a:rPr lang="pt-PT" dirty="0"/>
              <a:t>SDM Practical</a:t>
            </a:r>
            <a:endParaRPr lang="en-GB" dirty="0"/>
          </a:p>
        </p:txBody>
      </p:sp>
      <p:sp>
        <p:nvSpPr>
          <p:cNvPr id="3" name="Espaço Reservado para Texto Vertical 2">
            <a:extLst>
              <a:ext uri="{FF2B5EF4-FFF2-40B4-BE49-F238E27FC236}">
                <a16:creationId xmlns:a16="http://schemas.microsoft.com/office/drawing/2014/main" id="{E8145E4B-1E41-4803-B03F-28BB20CB8E36}"/>
              </a:ext>
            </a:extLst>
          </p:cNvPr>
          <p:cNvSpPr>
            <a:spLocks noGrp="1"/>
          </p:cNvSpPr>
          <p:nvPr>
            <p:ph type="body" orient="vert" idx="1"/>
          </p:nvPr>
        </p:nvSpPr>
        <p:spPr>
          <a:xfrm>
            <a:off x="404661" y="4221088"/>
            <a:ext cx="11389023" cy="2088232"/>
          </a:xfrm>
        </p:spPr>
        <p:txBody>
          <a:bodyPr wrap="square"/>
          <a:lstStyle/>
          <a:p>
            <a:pPr>
              <a:buFont typeface="Arial" panose="020B0604020202020204" pitchFamily="34" charset="0"/>
              <a:buChar char="•"/>
            </a:pPr>
            <a:r>
              <a:rPr lang="pt-PT" dirty="0"/>
              <a:t>These results are given “per replicate”, so how do I select the threshold?</a:t>
            </a:r>
          </a:p>
          <a:p>
            <a:pPr lvl="1"/>
            <a:r>
              <a:rPr lang="pt-PT" dirty="0"/>
              <a:t>Go through the various replicates and select the mean value of the threshold.</a:t>
            </a:r>
          </a:p>
          <a:p>
            <a:pPr lvl="1"/>
            <a:endParaRPr lang="pt-PT" dirty="0"/>
          </a:p>
          <a:p>
            <a:r>
              <a:rPr lang="pt-PT" dirty="0"/>
              <a:t>Notice, in your report, you can even let us know your mean value +/- sd -&gt; but it’s up to you how to find out how to do this</a:t>
            </a:r>
            <a:endParaRPr lang="en-GB" dirty="0"/>
          </a:p>
        </p:txBody>
      </p:sp>
      <p:sp>
        <p:nvSpPr>
          <p:cNvPr id="5" name="Espaço Reservado para Número de Slide 4">
            <a:extLst>
              <a:ext uri="{FF2B5EF4-FFF2-40B4-BE49-F238E27FC236}">
                <a16:creationId xmlns:a16="http://schemas.microsoft.com/office/drawing/2014/main" id="{A5F10179-087E-49D0-975D-C6D18F629394}"/>
              </a:ext>
            </a:extLst>
          </p:cNvPr>
          <p:cNvSpPr>
            <a:spLocks noGrp="1"/>
          </p:cNvSpPr>
          <p:nvPr>
            <p:ph type="sldNum" sz="quarter" idx="4"/>
          </p:nvPr>
        </p:nvSpPr>
        <p:spPr/>
        <p:txBody>
          <a:bodyPr/>
          <a:lstStyle/>
          <a:p>
            <a:fld id="{5EE7099E-8998-4851-915A-4F4831808297}" type="slidenum">
              <a:rPr lang="nl-NL" smtClean="0"/>
              <a:pPr/>
              <a:t>48</a:t>
            </a:fld>
            <a:endParaRPr lang="nl-NL"/>
          </a:p>
        </p:txBody>
      </p:sp>
      <p:pic>
        <p:nvPicPr>
          <p:cNvPr id="6" name="Imagem 5">
            <a:extLst>
              <a:ext uri="{FF2B5EF4-FFF2-40B4-BE49-F238E27FC236}">
                <a16:creationId xmlns:a16="http://schemas.microsoft.com/office/drawing/2014/main" id="{7CE31742-7ADF-44A7-8ADD-E68385CF084C}"/>
              </a:ext>
            </a:extLst>
          </p:cNvPr>
          <p:cNvPicPr>
            <a:picLocks noChangeAspect="1"/>
          </p:cNvPicPr>
          <p:nvPr/>
        </p:nvPicPr>
        <p:blipFill>
          <a:blip r:embed="rId2"/>
          <a:stretch>
            <a:fillRect/>
          </a:stretch>
        </p:blipFill>
        <p:spPr>
          <a:xfrm>
            <a:off x="914599" y="1124744"/>
            <a:ext cx="10641560" cy="2932452"/>
          </a:xfrm>
          <a:prstGeom prst="rect">
            <a:avLst/>
          </a:prstGeom>
        </p:spPr>
      </p:pic>
      <p:sp>
        <p:nvSpPr>
          <p:cNvPr id="7" name="Retângulo 6">
            <a:extLst>
              <a:ext uri="{FF2B5EF4-FFF2-40B4-BE49-F238E27FC236}">
                <a16:creationId xmlns:a16="http://schemas.microsoft.com/office/drawing/2014/main" id="{3EE38C1F-7EB6-49E2-81FA-A498BBBD0AAA}"/>
              </a:ext>
            </a:extLst>
          </p:cNvPr>
          <p:cNvSpPr/>
          <p:nvPr/>
        </p:nvSpPr>
        <p:spPr>
          <a:xfrm>
            <a:off x="770583" y="2996952"/>
            <a:ext cx="11023101" cy="2805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55930905"/>
      </p:ext>
    </p:extLst>
  </p:cSld>
  <p:clrMapOvr>
    <a:masterClrMapping/>
  </p:clrMapOvr>
  <p:transition spd="slow">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3EB33A-BCCA-4973-AD9D-0F90020957D4}"/>
              </a:ext>
            </a:extLst>
          </p:cNvPr>
          <p:cNvSpPr>
            <a:spLocks noGrp="1"/>
          </p:cNvSpPr>
          <p:nvPr>
            <p:ph type="title"/>
          </p:nvPr>
        </p:nvSpPr>
        <p:spPr/>
        <p:txBody>
          <a:bodyPr/>
          <a:lstStyle/>
          <a:p>
            <a:r>
              <a:rPr lang="pt-PT" dirty="0"/>
              <a:t>SDM Practical</a:t>
            </a:r>
            <a:endParaRPr lang="en-GB" dirty="0"/>
          </a:p>
        </p:txBody>
      </p:sp>
      <p:sp>
        <p:nvSpPr>
          <p:cNvPr id="3" name="Espaço Reservado para Texto Vertical 2">
            <a:extLst>
              <a:ext uri="{FF2B5EF4-FFF2-40B4-BE49-F238E27FC236}">
                <a16:creationId xmlns:a16="http://schemas.microsoft.com/office/drawing/2014/main" id="{723F0F2B-FD06-483A-B569-0DDDDCB97C67}"/>
              </a:ext>
            </a:extLst>
          </p:cNvPr>
          <p:cNvSpPr>
            <a:spLocks noGrp="1"/>
          </p:cNvSpPr>
          <p:nvPr>
            <p:ph type="body" orient="vert" idx="1"/>
          </p:nvPr>
        </p:nvSpPr>
        <p:spPr>
          <a:xfrm>
            <a:off x="404662" y="1252836"/>
            <a:ext cx="11389023" cy="1600100"/>
          </a:xfrm>
        </p:spPr>
        <p:txBody>
          <a:bodyPr wrap="square"/>
          <a:lstStyle/>
          <a:p>
            <a:pPr>
              <a:buFont typeface="Arial" panose="020B0604020202020204" pitchFamily="34" charset="0"/>
              <a:buChar char="•"/>
            </a:pPr>
            <a:r>
              <a:rPr lang="pt-PT" dirty="0"/>
              <a:t>Multivariate Environmental Similarity Surfaces (MESS)</a:t>
            </a:r>
          </a:p>
          <a:p>
            <a:pPr lvl="1"/>
            <a:r>
              <a:rPr lang="pt-PT" dirty="0"/>
              <a:t>Show areas where your model is </a:t>
            </a:r>
            <a:r>
              <a:rPr lang="pt-PT" u="sng" dirty="0"/>
              <a:t>most dissimilar </a:t>
            </a:r>
            <a:r>
              <a:rPr lang="pt-PT" dirty="0"/>
              <a:t>(aka different)</a:t>
            </a:r>
          </a:p>
          <a:p>
            <a:pPr lvl="1"/>
            <a:r>
              <a:rPr lang="pt-PT" dirty="0"/>
              <a:t>The data is also available as a .asc file which you can explore, edit or use in GIS to for example mask regions of high uncertainity</a:t>
            </a:r>
            <a:endParaRPr lang="en-GB" dirty="0"/>
          </a:p>
        </p:txBody>
      </p:sp>
      <p:sp>
        <p:nvSpPr>
          <p:cNvPr id="5" name="Espaço Reservado para Número de Slide 4">
            <a:extLst>
              <a:ext uri="{FF2B5EF4-FFF2-40B4-BE49-F238E27FC236}">
                <a16:creationId xmlns:a16="http://schemas.microsoft.com/office/drawing/2014/main" id="{AFB6AC18-01F3-44BA-A4E8-2F6B7731A2EE}"/>
              </a:ext>
            </a:extLst>
          </p:cNvPr>
          <p:cNvSpPr>
            <a:spLocks noGrp="1"/>
          </p:cNvSpPr>
          <p:nvPr>
            <p:ph type="sldNum" sz="quarter" idx="4"/>
          </p:nvPr>
        </p:nvSpPr>
        <p:spPr/>
        <p:txBody>
          <a:bodyPr/>
          <a:lstStyle/>
          <a:p>
            <a:fld id="{5EE7099E-8998-4851-915A-4F4831808297}" type="slidenum">
              <a:rPr lang="nl-NL" smtClean="0"/>
              <a:pPr/>
              <a:t>49</a:t>
            </a:fld>
            <a:endParaRPr lang="nl-NL"/>
          </a:p>
        </p:txBody>
      </p:sp>
      <p:pic>
        <p:nvPicPr>
          <p:cNvPr id="7" name="Imagem 6">
            <a:extLst>
              <a:ext uri="{FF2B5EF4-FFF2-40B4-BE49-F238E27FC236}">
                <a16:creationId xmlns:a16="http://schemas.microsoft.com/office/drawing/2014/main" id="{EBE35C04-D5F4-4FBE-87F7-05C496D70BB7}"/>
              </a:ext>
            </a:extLst>
          </p:cNvPr>
          <p:cNvPicPr>
            <a:picLocks noChangeAspect="1"/>
          </p:cNvPicPr>
          <p:nvPr/>
        </p:nvPicPr>
        <p:blipFill>
          <a:blip r:embed="rId3"/>
          <a:stretch>
            <a:fillRect/>
          </a:stretch>
        </p:blipFill>
        <p:spPr>
          <a:xfrm>
            <a:off x="1092013" y="2780928"/>
            <a:ext cx="5007162" cy="2523804"/>
          </a:xfrm>
          <a:prstGeom prst="rect">
            <a:avLst/>
          </a:prstGeom>
        </p:spPr>
      </p:pic>
      <p:pic>
        <p:nvPicPr>
          <p:cNvPr id="8" name="Imagem 7">
            <a:extLst>
              <a:ext uri="{FF2B5EF4-FFF2-40B4-BE49-F238E27FC236}">
                <a16:creationId xmlns:a16="http://schemas.microsoft.com/office/drawing/2014/main" id="{4BEBE53E-1731-438A-BD8A-DA734E52595E}"/>
              </a:ext>
            </a:extLst>
          </p:cNvPr>
          <p:cNvPicPr>
            <a:picLocks noChangeAspect="1"/>
          </p:cNvPicPr>
          <p:nvPr/>
        </p:nvPicPr>
        <p:blipFill>
          <a:blip r:embed="rId4"/>
          <a:stretch>
            <a:fillRect/>
          </a:stretch>
        </p:blipFill>
        <p:spPr>
          <a:xfrm>
            <a:off x="6315199" y="2809049"/>
            <a:ext cx="5007162" cy="2495683"/>
          </a:xfrm>
          <a:prstGeom prst="rect">
            <a:avLst/>
          </a:prstGeom>
        </p:spPr>
      </p:pic>
      <p:sp>
        <p:nvSpPr>
          <p:cNvPr id="9" name="Elipse 8">
            <a:extLst>
              <a:ext uri="{FF2B5EF4-FFF2-40B4-BE49-F238E27FC236}">
                <a16:creationId xmlns:a16="http://schemas.microsoft.com/office/drawing/2014/main" id="{462EE1D3-70B6-48DE-869E-8A46A90D94EA}"/>
              </a:ext>
            </a:extLst>
          </p:cNvPr>
          <p:cNvSpPr/>
          <p:nvPr/>
        </p:nvSpPr>
        <p:spPr>
          <a:xfrm>
            <a:off x="3756309" y="2968989"/>
            <a:ext cx="1008112" cy="7920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Elipse 9">
            <a:extLst>
              <a:ext uri="{FF2B5EF4-FFF2-40B4-BE49-F238E27FC236}">
                <a16:creationId xmlns:a16="http://schemas.microsoft.com/office/drawing/2014/main" id="{17218F08-B5C2-40E1-B69E-9089D05F1606}"/>
              </a:ext>
            </a:extLst>
          </p:cNvPr>
          <p:cNvSpPr/>
          <p:nvPr/>
        </p:nvSpPr>
        <p:spPr>
          <a:xfrm>
            <a:off x="8817086" y="2981342"/>
            <a:ext cx="1008112" cy="7920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Conector de Seta Reta 11">
            <a:extLst>
              <a:ext uri="{FF2B5EF4-FFF2-40B4-BE49-F238E27FC236}">
                <a16:creationId xmlns:a16="http://schemas.microsoft.com/office/drawing/2014/main" id="{72385C7F-DB1B-4A7F-8282-003E59851B4A}"/>
              </a:ext>
            </a:extLst>
          </p:cNvPr>
          <p:cNvCxnSpPr>
            <a:cxnSpLocks/>
            <a:stCxn id="9" idx="6"/>
            <a:endCxn id="10" idx="2"/>
          </p:cNvCxnSpPr>
          <p:nvPr/>
        </p:nvCxnSpPr>
        <p:spPr>
          <a:xfrm>
            <a:off x="4764421" y="3365033"/>
            <a:ext cx="4052665" cy="12353"/>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Espaço Reservado para Texto Vertical 2">
            <a:extLst>
              <a:ext uri="{FF2B5EF4-FFF2-40B4-BE49-F238E27FC236}">
                <a16:creationId xmlns:a16="http://schemas.microsoft.com/office/drawing/2014/main" id="{5EED4CD7-1680-402F-928E-7B2306DF741C}"/>
              </a:ext>
            </a:extLst>
          </p:cNvPr>
          <p:cNvSpPr txBox="1">
            <a:spLocks/>
          </p:cNvSpPr>
          <p:nvPr/>
        </p:nvSpPr>
        <p:spPr>
          <a:xfrm>
            <a:off x="404662" y="5430338"/>
            <a:ext cx="11389023" cy="917161"/>
          </a:xfrm>
          <a:prstGeom prst="rect">
            <a:avLst/>
          </a:prstGeom>
          <a:noFill/>
        </p:spPr>
        <p:txBody>
          <a:bodyPr vert="horz" wrap="square" lIns="0" tIns="0" rIns="0" bIns="0" rtlCol="0">
            <a:normAutofit lnSpcReduction="10000"/>
          </a:bodyPr>
          <a:lstStyle>
            <a:lvl1pPr marL="361950" indent="-361950" algn="l" defTabSz="914400" rtl="0" eaLnBrk="1" latinLnBrk="0" hangingPunct="1">
              <a:lnSpc>
                <a:spcPct val="90000"/>
              </a:lnSpc>
              <a:spcBef>
                <a:spcPts val="800"/>
              </a:spcBef>
              <a:spcAft>
                <a:spcPts val="800"/>
              </a:spcAft>
              <a:buClr>
                <a:schemeClr val="bg2"/>
              </a:buClr>
              <a:buFont typeface="+mj-lt"/>
              <a:buAutoNum type="arabicPeriod"/>
              <a:defRPr sz="2400" kern="1200">
                <a:solidFill>
                  <a:schemeClr val="bg2"/>
                </a:solidFill>
                <a:latin typeface="+mn-lt"/>
                <a:ea typeface="+mn-ea"/>
                <a:cs typeface="+mn-cs"/>
              </a:defRPr>
            </a:lvl1pPr>
            <a:lvl2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accent1"/>
                </a:solidFill>
                <a:latin typeface="+mn-lt"/>
                <a:ea typeface="+mn-ea"/>
                <a:cs typeface="+mn-cs"/>
              </a:defRPr>
            </a:lvl5pPr>
            <a:lvl6pPr marL="361950" indent="-361950" algn="l" defTabSz="914400" rtl="0" eaLnBrk="1" latinLnBrk="0" hangingPunct="1">
              <a:lnSpc>
                <a:spcPct val="90000"/>
              </a:lnSpc>
              <a:spcBef>
                <a:spcPts val="800"/>
              </a:spcBef>
              <a:spcAft>
                <a:spcPts val="800"/>
              </a:spcAft>
              <a:buClr>
                <a:schemeClr val="bg2"/>
              </a:buClr>
              <a:buFont typeface="+mj-lt"/>
              <a:buAutoNum type="arabicPeriod"/>
              <a:tabLst/>
              <a:defRPr sz="2400" kern="1200">
                <a:solidFill>
                  <a:schemeClr val="bg2"/>
                </a:solidFill>
                <a:latin typeface="+mn-lt"/>
                <a:ea typeface="+mn-ea"/>
                <a:cs typeface="+mn-cs"/>
              </a:defRPr>
            </a:lvl6pPr>
            <a:lvl7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a:buFont typeface="Arial" panose="020B0604020202020204" pitchFamily="34" charset="0"/>
              <a:buChar char="•"/>
            </a:pPr>
            <a:r>
              <a:rPr lang="pt-PT" dirty="0"/>
              <a:t>Similar (Blue) &lt;-&gt; Dissimilar (red)</a:t>
            </a:r>
          </a:p>
          <a:p>
            <a:pPr lvl="1"/>
            <a:r>
              <a:rPr lang="pt-PT" dirty="0"/>
              <a:t>In the “rocky road” scenario, more similar areas seem to be found -&gt; meaning an increase of the available habitat for the species</a:t>
            </a:r>
            <a:endParaRPr lang="en-GB" dirty="0"/>
          </a:p>
        </p:txBody>
      </p:sp>
    </p:spTree>
    <p:extLst>
      <p:ext uri="{BB962C8B-B14F-4D97-AF65-F5344CB8AC3E}">
        <p14:creationId xmlns:p14="http://schemas.microsoft.com/office/powerpoint/2010/main" val="4043934006"/>
      </p:ext>
    </p:extLst>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478487-EEDC-4CD4-9A62-A41D8850B977}"/>
              </a:ext>
            </a:extLst>
          </p:cNvPr>
          <p:cNvSpPr>
            <a:spLocks noGrp="1"/>
          </p:cNvSpPr>
          <p:nvPr>
            <p:ph type="title"/>
          </p:nvPr>
        </p:nvSpPr>
        <p:spPr/>
        <p:txBody>
          <a:bodyPr/>
          <a:lstStyle/>
          <a:p>
            <a:r>
              <a:rPr lang="pt-PT" dirty="0"/>
              <a:t>SDM Practical</a:t>
            </a:r>
            <a:endParaRPr lang="en-GB" dirty="0"/>
          </a:p>
        </p:txBody>
      </p:sp>
      <p:sp>
        <p:nvSpPr>
          <p:cNvPr id="3" name="Espaço Reservado para Texto Vertical 2">
            <a:extLst>
              <a:ext uri="{FF2B5EF4-FFF2-40B4-BE49-F238E27FC236}">
                <a16:creationId xmlns:a16="http://schemas.microsoft.com/office/drawing/2014/main" id="{9C3123A0-B8FF-4B15-A20F-E2CC6A591B08}"/>
              </a:ext>
            </a:extLst>
          </p:cNvPr>
          <p:cNvSpPr>
            <a:spLocks noGrp="1"/>
          </p:cNvSpPr>
          <p:nvPr>
            <p:ph type="body" orient="vert" idx="1"/>
          </p:nvPr>
        </p:nvSpPr>
        <p:spPr/>
        <p:txBody>
          <a:bodyPr wrap="square">
            <a:normAutofit fontScale="92500"/>
          </a:bodyPr>
          <a:lstStyle/>
          <a:p>
            <a:pPr>
              <a:buFont typeface="Arial" panose="020B0604020202020204" pitchFamily="34" charset="0"/>
              <a:buChar char="•"/>
            </a:pPr>
            <a:r>
              <a:rPr lang="pt-PT" dirty="0"/>
              <a:t>Be organized!</a:t>
            </a:r>
          </a:p>
          <a:p>
            <a:pPr lvl="1"/>
            <a:r>
              <a:rPr lang="pt-PT" dirty="0"/>
              <a:t>Saves time later for your report!</a:t>
            </a:r>
          </a:p>
          <a:p>
            <a:pPr lvl="1"/>
            <a:r>
              <a:rPr lang="pt-PT" dirty="0"/>
              <a:t>Saves time in adapting the code!</a:t>
            </a:r>
          </a:p>
          <a:p>
            <a:pPr lvl="1"/>
            <a:r>
              <a:rPr lang="pt-PT" dirty="0"/>
              <a:t>Think of your folders as a “database”</a:t>
            </a:r>
          </a:p>
          <a:p>
            <a:pPr lvl="1"/>
            <a:endParaRPr lang="pt-PT" dirty="0"/>
          </a:p>
          <a:p>
            <a:pPr>
              <a:buFont typeface="Arial" panose="020B0604020202020204" pitchFamily="34" charset="0"/>
              <a:buChar char="•"/>
            </a:pPr>
            <a:r>
              <a:rPr lang="pt-PT" dirty="0"/>
              <a:t>Avoid “funky” characters and spaces</a:t>
            </a:r>
          </a:p>
          <a:p>
            <a:pPr lvl="1"/>
            <a:r>
              <a:rPr lang="pt-PT" dirty="0"/>
              <a:t>Programming languages do not like them and crash often because of it</a:t>
            </a:r>
          </a:p>
          <a:p>
            <a:pPr lvl="1"/>
            <a:endParaRPr lang="pt-PT" dirty="0"/>
          </a:p>
          <a:p>
            <a:pPr>
              <a:buFont typeface="Arial" panose="020B0604020202020204" pitchFamily="34" charset="0"/>
              <a:buChar char="•"/>
            </a:pPr>
            <a:r>
              <a:rPr lang="pt-PT" u="sng" dirty="0">
                <a:solidFill>
                  <a:srgbClr val="FF0000"/>
                </a:solidFill>
              </a:rPr>
              <a:t>If you follow our suggested structure your code editing is mimized </a:t>
            </a:r>
          </a:p>
          <a:p>
            <a:pPr>
              <a:buFont typeface="Arial" panose="020B0604020202020204" pitchFamily="34" charset="0"/>
              <a:buChar char="•"/>
            </a:pPr>
            <a:endParaRPr lang="pt-PT" u="sng" dirty="0"/>
          </a:p>
          <a:p>
            <a:pPr>
              <a:buFont typeface="Arial" panose="020B0604020202020204" pitchFamily="34" charset="0"/>
              <a:buChar char="•"/>
            </a:pPr>
            <a:r>
              <a:rPr lang="pt-PT" dirty="0"/>
              <a:t>R Script: </a:t>
            </a:r>
            <a:r>
              <a:rPr lang="pt-PT" dirty="0">
                <a:solidFill>
                  <a:srgbClr val="FF0000"/>
                </a:solidFill>
              </a:rPr>
              <a:t>OO_SettingUpWorkspace.R</a:t>
            </a:r>
            <a:endParaRPr lang="en-GB" dirty="0">
              <a:solidFill>
                <a:srgbClr val="FF0000"/>
              </a:solidFill>
            </a:endParaRPr>
          </a:p>
        </p:txBody>
      </p:sp>
      <p:sp>
        <p:nvSpPr>
          <p:cNvPr id="5" name="Espaço Reservado para Número de Slide 4">
            <a:extLst>
              <a:ext uri="{FF2B5EF4-FFF2-40B4-BE49-F238E27FC236}">
                <a16:creationId xmlns:a16="http://schemas.microsoft.com/office/drawing/2014/main" id="{EFBEDD57-E8DE-42A2-AFDB-FB37D4C2B774}"/>
              </a:ext>
            </a:extLst>
          </p:cNvPr>
          <p:cNvSpPr>
            <a:spLocks noGrp="1"/>
          </p:cNvSpPr>
          <p:nvPr>
            <p:ph type="sldNum" sz="quarter" idx="4"/>
          </p:nvPr>
        </p:nvSpPr>
        <p:spPr/>
        <p:txBody>
          <a:bodyPr/>
          <a:lstStyle/>
          <a:p>
            <a:fld id="{5EE7099E-8998-4851-915A-4F4831808297}" type="slidenum">
              <a:rPr lang="nl-NL" smtClean="0"/>
              <a:pPr/>
              <a:t>5</a:t>
            </a:fld>
            <a:endParaRPr lang="nl-NL"/>
          </a:p>
        </p:txBody>
      </p:sp>
      <p:pic>
        <p:nvPicPr>
          <p:cNvPr id="6" name="Imagem 5">
            <a:extLst>
              <a:ext uri="{FF2B5EF4-FFF2-40B4-BE49-F238E27FC236}">
                <a16:creationId xmlns:a16="http://schemas.microsoft.com/office/drawing/2014/main" id="{973B6DE7-58A4-4F39-9CF8-CC6DECE6113F}"/>
              </a:ext>
            </a:extLst>
          </p:cNvPr>
          <p:cNvPicPr>
            <a:picLocks noChangeAspect="1"/>
          </p:cNvPicPr>
          <p:nvPr/>
        </p:nvPicPr>
        <p:blipFill>
          <a:blip r:embed="rId2"/>
          <a:stretch>
            <a:fillRect/>
          </a:stretch>
        </p:blipFill>
        <p:spPr>
          <a:xfrm>
            <a:off x="7755359" y="1052736"/>
            <a:ext cx="3905250" cy="2724150"/>
          </a:xfrm>
          <a:prstGeom prst="rect">
            <a:avLst/>
          </a:prstGeom>
        </p:spPr>
      </p:pic>
      <p:pic>
        <p:nvPicPr>
          <p:cNvPr id="7" name="Imagem 6">
            <a:extLst>
              <a:ext uri="{FF2B5EF4-FFF2-40B4-BE49-F238E27FC236}">
                <a16:creationId xmlns:a16="http://schemas.microsoft.com/office/drawing/2014/main" id="{D636FFF9-9DA6-43AC-AD92-E9C80E0DD4C3}"/>
              </a:ext>
            </a:extLst>
          </p:cNvPr>
          <p:cNvPicPr>
            <a:picLocks noChangeAspect="1"/>
          </p:cNvPicPr>
          <p:nvPr/>
        </p:nvPicPr>
        <p:blipFill>
          <a:blip r:embed="rId3"/>
          <a:stretch>
            <a:fillRect/>
          </a:stretch>
        </p:blipFill>
        <p:spPr>
          <a:xfrm>
            <a:off x="7755359" y="3992910"/>
            <a:ext cx="3689226" cy="1114073"/>
          </a:xfrm>
          <a:prstGeom prst="rect">
            <a:avLst/>
          </a:prstGeom>
        </p:spPr>
      </p:pic>
      <p:pic>
        <p:nvPicPr>
          <p:cNvPr id="8" name="Imagem 7">
            <a:extLst>
              <a:ext uri="{FF2B5EF4-FFF2-40B4-BE49-F238E27FC236}">
                <a16:creationId xmlns:a16="http://schemas.microsoft.com/office/drawing/2014/main" id="{8D1DED8D-706F-48C3-98A8-A4C0FDC74C4E}"/>
              </a:ext>
            </a:extLst>
          </p:cNvPr>
          <p:cNvPicPr>
            <a:picLocks noChangeAspect="1"/>
          </p:cNvPicPr>
          <p:nvPr/>
        </p:nvPicPr>
        <p:blipFill>
          <a:blip r:embed="rId4"/>
          <a:stretch>
            <a:fillRect/>
          </a:stretch>
        </p:blipFill>
        <p:spPr>
          <a:xfrm>
            <a:off x="7899375" y="5353754"/>
            <a:ext cx="2088232" cy="903019"/>
          </a:xfrm>
          <a:prstGeom prst="rect">
            <a:avLst/>
          </a:prstGeom>
        </p:spPr>
      </p:pic>
    </p:spTree>
    <p:extLst>
      <p:ext uri="{BB962C8B-B14F-4D97-AF65-F5344CB8AC3E}">
        <p14:creationId xmlns:p14="http://schemas.microsoft.com/office/powerpoint/2010/main" val="1649548866"/>
      </p:ext>
    </p:extLst>
  </p:cSld>
  <p:clrMapOvr>
    <a:masterClrMapping/>
  </p:clrMapOvr>
  <p:transition spd="slow">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0">
            <a:extLst>
              <a:ext uri="{FF2B5EF4-FFF2-40B4-BE49-F238E27FC236}">
                <a16:creationId xmlns:a16="http://schemas.microsoft.com/office/drawing/2014/main" id="{E2D3EE70-528F-4532-80AF-1FF8A173908D}"/>
              </a:ext>
            </a:extLst>
          </p:cNvPr>
          <p:cNvPicPr>
            <a:picLocks noChangeAspect="1"/>
          </p:cNvPicPr>
          <p:nvPr/>
        </p:nvPicPr>
        <p:blipFill>
          <a:blip r:embed="rId2"/>
          <a:stretch>
            <a:fillRect/>
          </a:stretch>
        </p:blipFill>
        <p:spPr>
          <a:xfrm>
            <a:off x="6684376" y="2814831"/>
            <a:ext cx="4655138" cy="2380468"/>
          </a:xfrm>
          <a:prstGeom prst="rect">
            <a:avLst/>
          </a:prstGeom>
        </p:spPr>
      </p:pic>
      <p:pic>
        <p:nvPicPr>
          <p:cNvPr id="6" name="Imagem 5">
            <a:extLst>
              <a:ext uri="{FF2B5EF4-FFF2-40B4-BE49-F238E27FC236}">
                <a16:creationId xmlns:a16="http://schemas.microsoft.com/office/drawing/2014/main" id="{8A978497-CF5E-4CDE-BED6-5DF1DC846F23}"/>
              </a:ext>
            </a:extLst>
          </p:cNvPr>
          <p:cNvPicPr>
            <a:picLocks noChangeAspect="1"/>
          </p:cNvPicPr>
          <p:nvPr/>
        </p:nvPicPr>
        <p:blipFill rotWithShape="1">
          <a:blip r:embed="rId3"/>
          <a:srcRect b="4268"/>
          <a:stretch/>
        </p:blipFill>
        <p:spPr>
          <a:xfrm>
            <a:off x="713703" y="2809049"/>
            <a:ext cx="4800273" cy="2312676"/>
          </a:xfrm>
          <a:prstGeom prst="rect">
            <a:avLst/>
          </a:prstGeom>
        </p:spPr>
      </p:pic>
      <p:sp>
        <p:nvSpPr>
          <p:cNvPr id="2" name="Título 1">
            <a:extLst>
              <a:ext uri="{FF2B5EF4-FFF2-40B4-BE49-F238E27FC236}">
                <a16:creationId xmlns:a16="http://schemas.microsoft.com/office/drawing/2014/main" id="{093EB33A-BCCA-4973-AD9D-0F90020957D4}"/>
              </a:ext>
            </a:extLst>
          </p:cNvPr>
          <p:cNvSpPr>
            <a:spLocks noGrp="1"/>
          </p:cNvSpPr>
          <p:nvPr>
            <p:ph type="title"/>
          </p:nvPr>
        </p:nvSpPr>
        <p:spPr/>
        <p:txBody>
          <a:bodyPr/>
          <a:lstStyle/>
          <a:p>
            <a:r>
              <a:rPr lang="pt-PT" dirty="0"/>
              <a:t>SDM Practical</a:t>
            </a:r>
            <a:endParaRPr lang="en-GB" dirty="0"/>
          </a:p>
        </p:txBody>
      </p:sp>
      <p:sp>
        <p:nvSpPr>
          <p:cNvPr id="3" name="Espaço Reservado para Texto Vertical 2">
            <a:extLst>
              <a:ext uri="{FF2B5EF4-FFF2-40B4-BE49-F238E27FC236}">
                <a16:creationId xmlns:a16="http://schemas.microsoft.com/office/drawing/2014/main" id="{723F0F2B-FD06-483A-B569-0DDDDCB97C67}"/>
              </a:ext>
            </a:extLst>
          </p:cNvPr>
          <p:cNvSpPr>
            <a:spLocks noGrp="1"/>
          </p:cNvSpPr>
          <p:nvPr>
            <p:ph type="body" orient="vert" idx="1"/>
          </p:nvPr>
        </p:nvSpPr>
        <p:spPr>
          <a:xfrm>
            <a:off x="404662" y="1252836"/>
            <a:ext cx="11389023" cy="1600100"/>
          </a:xfrm>
        </p:spPr>
        <p:txBody>
          <a:bodyPr wrap="square"/>
          <a:lstStyle/>
          <a:p>
            <a:pPr>
              <a:buFont typeface="Arial" panose="020B0604020202020204" pitchFamily="34" charset="0"/>
              <a:buChar char="•"/>
            </a:pPr>
            <a:r>
              <a:rPr lang="pt-PT" dirty="0"/>
              <a:t>Most Dissimilar Variable (MOD)</a:t>
            </a:r>
          </a:p>
          <a:p>
            <a:pPr lvl="1"/>
            <a:r>
              <a:rPr lang="pt-PT" dirty="0"/>
              <a:t>Show areas which </a:t>
            </a:r>
            <a:r>
              <a:rPr lang="pt-PT" u="sng" dirty="0"/>
              <a:t>specific variable </a:t>
            </a:r>
            <a:r>
              <a:rPr lang="pt-PT" dirty="0"/>
              <a:t>was found to be most dissimilar for every location</a:t>
            </a:r>
          </a:p>
          <a:p>
            <a:pPr lvl="1"/>
            <a:r>
              <a:rPr lang="pt-PT" dirty="0"/>
              <a:t> The data is also available as a .asc file which you can explore, edit or use in GIS to for example, to identify which variable is the most limiting or to identify changes in these between the present and the future scenario</a:t>
            </a:r>
            <a:endParaRPr lang="en-GB" dirty="0"/>
          </a:p>
        </p:txBody>
      </p:sp>
      <p:sp>
        <p:nvSpPr>
          <p:cNvPr id="5" name="Espaço Reservado para Número de Slide 4">
            <a:extLst>
              <a:ext uri="{FF2B5EF4-FFF2-40B4-BE49-F238E27FC236}">
                <a16:creationId xmlns:a16="http://schemas.microsoft.com/office/drawing/2014/main" id="{AFB6AC18-01F3-44BA-A4E8-2F6B7731A2EE}"/>
              </a:ext>
            </a:extLst>
          </p:cNvPr>
          <p:cNvSpPr>
            <a:spLocks noGrp="1"/>
          </p:cNvSpPr>
          <p:nvPr>
            <p:ph type="sldNum" sz="quarter" idx="4"/>
          </p:nvPr>
        </p:nvSpPr>
        <p:spPr/>
        <p:txBody>
          <a:bodyPr/>
          <a:lstStyle/>
          <a:p>
            <a:fld id="{5EE7099E-8998-4851-915A-4F4831808297}" type="slidenum">
              <a:rPr lang="nl-NL" smtClean="0"/>
              <a:pPr/>
              <a:t>50</a:t>
            </a:fld>
            <a:endParaRPr lang="nl-NL"/>
          </a:p>
        </p:txBody>
      </p:sp>
      <p:sp>
        <p:nvSpPr>
          <p:cNvPr id="9" name="Elipse 8">
            <a:extLst>
              <a:ext uri="{FF2B5EF4-FFF2-40B4-BE49-F238E27FC236}">
                <a16:creationId xmlns:a16="http://schemas.microsoft.com/office/drawing/2014/main" id="{462EE1D3-70B6-48DE-869E-8A46A90D94EA}"/>
              </a:ext>
            </a:extLst>
          </p:cNvPr>
          <p:cNvSpPr/>
          <p:nvPr/>
        </p:nvSpPr>
        <p:spPr>
          <a:xfrm>
            <a:off x="1869096" y="3716066"/>
            <a:ext cx="1008112" cy="7920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Elipse 9">
            <a:extLst>
              <a:ext uri="{FF2B5EF4-FFF2-40B4-BE49-F238E27FC236}">
                <a16:creationId xmlns:a16="http://schemas.microsoft.com/office/drawing/2014/main" id="{17218F08-B5C2-40E1-B69E-9089D05F1606}"/>
              </a:ext>
            </a:extLst>
          </p:cNvPr>
          <p:cNvSpPr/>
          <p:nvPr/>
        </p:nvSpPr>
        <p:spPr>
          <a:xfrm>
            <a:off x="7808974" y="3694295"/>
            <a:ext cx="1008112" cy="79208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Conector de Seta Reta 11">
            <a:extLst>
              <a:ext uri="{FF2B5EF4-FFF2-40B4-BE49-F238E27FC236}">
                <a16:creationId xmlns:a16="http://schemas.microsoft.com/office/drawing/2014/main" id="{72385C7F-DB1B-4A7F-8282-003E59851B4A}"/>
              </a:ext>
            </a:extLst>
          </p:cNvPr>
          <p:cNvCxnSpPr>
            <a:cxnSpLocks/>
            <a:stCxn id="9" idx="6"/>
            <a:endCxn id="10" idx="2"/>
          </p:cNvCxnSpPr>
          <p:nvPr/>
        </p:nvCxnSpPr>
        <p:spPr>
          <a:xfrm flipV="1">
            <a:off x="2877208" y="4090339"/>
            <a:ext cx="4931766" cy="21771"/>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Espaço Reservado para Texto Vertical 2">
            <a:extLst>
              <a:ext uri="{FF2B5EF4-FFF2-40B4-BE49-F238E27FC236}">
                <a16:creationId xmlns:a16="http://schemas.microsoft.com/office/drawing/2014/main" id="{5EED4CD7-1680-402F-928E-7B2306DF741C}"/>
              </a:ext>
            </a:extLst>
          </p:cNvPr>
          <p:cNvSpPr txBox="1">
            <a:spLocks/>
          </p:cNvSpPr>
          <p:nvPr/>
        </p:nvSpPr>
        <p:spPr>
          <a:xfrm>
            <a:off x="428861" y="5321564"/>
            <a:ext cx="11472909" cy="1111137"/>
          </a:xfrm>
          <a:prstGeom prst="rect">
            <a:avLst/>
          </a:prstGeom>
          <a:noFill/>
        </p:spPr>
        <p:txBody>
          <a:bodyPr vert="horz" wrap="square" lIns="0" tIns="0" rIns="0" bIns="0" rtlCol="0">
            <a:normAutofit fontScale="85000" lnSpcReduction="20000"/>
          </a:bodyPr>
          <a:lstStyle>
            <a:lvl1pPr marL="361950" indent="-361950" algn="l" defTabSz="914400" rtl="0" eaLnBrk="1" latinLnBrk="0" hangingPunct="1">
              <a:lnSpc>
                <a:spcPct val="90000"/>
              </a:lnSpc>
              <a:spcBef>
                <a:spcPts val="800"/>
              </a:spcBef>
              <a:spcAft>
                <a:spcPts val="800"/>
              </a:spcAft>
              <a:buClr>
                <a:schemeClr val="bg2"/>
              </a:buClr>
              <a:buFont typeface="+mj-lt"/>
              <a:buAutoNum type="arabicPeriod"/>
              <a:defRPr sz="2400" kern="1200">
                <a:solidFill>
                  <a:schemeClr val="bg2"/>
                </a:solidFill>
                <a:latin typeface="+mn-lt"/>
                <a:ea typeface="+mn-ea"/>
                <a:cs typeface="+mn-cs"/>
              </a:defRPr>
            </a:lvl1pPr>
            <a:lvl2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accent1"/>
                </a:solidFill>
                <a:latin typeface="+mn-lt"/>
                <a:ea typeface="+mn-ea"/>
                <a:cs typeface="+mn-cs"/>
              </a:defRPr>
            </a:lvl5pPr>
            <a:lvl6pPr marL="361950" indent="-361950" algn="l" defTabSz="914400" rtl="0" eaLnBrk="1" latinLnBrk="0" hangingPunct="1">
              <a:lnSpc>
                <a:spcPct val="90000"/>
              </a:lnSpc>
              <a:spcBef>
                <a:spcPts val="800"/>
              </a:spcBef>
              <a:spcAft>
                <a:spcPts val="800"/>
              </a:spcAft>
              <a:buClr>
                <a:schemeClr val="bg2"/>
              </a:buClr>
              <a:buFont typeface="+mj-lt"/>
              <a:buAutoNum type="arabicPeriod"/>
              <a:tabLst/>
              <a:defRPr sz="2400" kern="1200">
                <a:solidFill>
                  <a:schemeClr val="bg2"/>
                </a:solidFill>
                <a:latin typeface="+mn-lt"/>
                <a:ea typeface="+mn-ea"/>
                <a:cs typeface="+mn-cs"/>
              </a:defRPr>
            </a:lvl6pPr>
            <a:lvl7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a:buFont typeface="Arial" panose="020B0604020202020204" pitchFamily="34" charset="0"/>
              <a:buChar char="•"/>
            </a:pPr>
            <a:r>
              <a:rPr lang="pt-PT" dirty="0"/>
              <a:t>In most ranges and </a:t>
            </a:r>
            <a:r>
              <a:rPr lang="pt-PT" u="sng" dirty="0"/>
              <a:t>especially in the areas where the habitat was predicted </a:t>
            </a:r>
            <a:r>
              <a:rPr lang="pt-PT" dirty="0"/>
              <a:t>-&gt; there was no significant problem</a:t>
            </a:r>
          </a:p>
          <a:p>
            <a:pPr lvl="1"/>
            <a:r>
              <a:rPr lang="pt-PT" dirty="0"/>
              <a:t>Some changes from None -&gt; Bio 15 (Precipitation seasonality) in the artic regions</a:t>
            </a:r>
          </a:p>
          <a:p>
            <a:pPr lvl="1"/>
            <a:r>
              <a:rPr lang="pt-PT" dirty="0"/>
              <a:t>Various changes in the “amazon” (Bio14 Precipitation -&gt; various others) -&gt; </a:t>
            </a:r>
            <a:r>
              <a:rPr lang="pt-PT" dirty="0">
                <a:solidFill>
                  <a:srgbClr val="FF0000"/>
                </a:solidFill>
              </a:rPr>
              <a:t>could it be because of less precipitation due to climate change? </a:t>
            </a:r>
            <a:endParaRPr lang="en-GB" dirty="0">
              <a:solidFill>
                <a:srgbClr val="FF0000"/>
              </a:solidFill>
            </a:endParaRPr>
          </a:p>
        </p:txBody>
      </p:sp>
      <p:pic>
        <p:nvPicPr>
          <p:cNvPr id="16" name="Imagem 15">
            <a:extLst>
              <a:ext uri="{FF2B5EF4-FFF2-40B4-BE49-F238E27FC236}">
                <a16:creationId xmlns:a16="http://schemas.microsoft.com/office/drawing/2014/main" id="{CCC3813B-92AF-43A0-882B-F4F99BDA0298}"/>
              </a:ext>
            </a:extLst>
          </p:cNvPr>
          <p:cNvPicPr>
            <a:picLocks noChangeAspect="1"/>
          </p:cNvPicPr>
          <p:nvPr/>
        </p:nvPicPr>
        <p:blipFill>
          <a:blip r:embed="rId4"/>
          <a:stretch>
            <a:fillRect/>
          </a:stretch>
        </p:blipFill>
        <p:spPr>
          <a:xfrm>
            <a:off x="10833570" y="140534"/>
            <a:ext cx="960115" cy="1523992"/>
          </a:xfrm>
          <a:prstGeom prst="rect">
            <a:avLst/>
          </a:prstGeom>
        </p:spPr>
      </p:pic>
      <p:sp>
        <p:nvSpPr>
          <p:cNvPr id="17" name="Elipse 16">
            <a:extLst>
              <a:ext uri="{FF2B5EF4-FFF2-40B4-BE49-F238E27FC236}">
                <a16:creationId xmlns:a16="http://schemas.microsoft.com/office/drawing/2014/main" id="{3E6008E4-33D6-4A82-8A77-13177AF7DB1A}"/>
              </a:ext>
            </a:extLst>
          </p:cNvPr>
          <p:cNvSpPr/>
          <p:nvPr/>
        </p:nvSpPr>
        <p:spPr>
          <a:xfrm>
            <a:off x="3794919" y="3021166"/>
            <a:ext cx="720080" cy="4665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Elipse 17">
            <a:extLst>
              <a:ext uri="{FF2B5EF4-FFF2-40B4-BE49-F238E27FC236}">
                <a16:creationId xmlns:a16="http://schemas.microsoft.com/office/drawing/2014/main" id="{AEE52965-93C7-4335-8EB0-0098C1C81B5A}"/>
              </a:ext>
            </a:extLst>
          </p:cNvPr>
          <p:cNvSpPr/>
          <p:nvPr/>
        </p:nvSpPr>
        <p:spPr>
          <a:xfrm>
            <a:off x="9627567" y="2978542"/>
            <a:ext cx="720080" cy="4665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9" name="Conector de Seta Reta 18">
            <a:extLst>
              <a:ext uri="{FF2B5EF4-FFF2-40B4-BE49-F238E27FC236}">
                <a16:creationId xmlns:a16="http://schemas.microsoft.com/office/drawing/2014/main" id="{7FA78CEB-F000-4922-BCF3-DA695B901B1C}"/>
              </a:ext>
            </a:extLst>
          </p:cNvPr>
          <p:cNvCxnSpPr>
            <a:cxnSpLocks/>
            <a:stCxn id="17" idx="6"/>
            <a:endCxn id="18" idx="2"/>
          </p:cNvCxnSpPr>
          <p:nvPr/>
        </p:nvCxnSpPr>
        <p:spPr>
          <a:xfrm flipV="1">
            <a:off x="4514999" y="3211804"/>
            <a:ext cx="5112568" cy="42624"/>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7831998"/>
      </p:ext>
    </p:extLst>
  </p:cSld>
  <p:clrMapOvr>
    <a:masterClrMapping/>
  </p:clrMapOvr>
  <p:transition spd="slow">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ço Reservado para Texto 7">
            <a:extLst>
              <a:ext uri="{FF2B5EF4-FFF2-40B4-BE49-F238E27FC236}">
                <a16:creationId xmlns:a16="http://schemas.microsoft.com/office/drawing/2014/main" id="{19309127-33EC-4D04-892F-D25E909BB524}"/>
              </a:ext>
            </a:extLst>
          </p:cNvPr>
          <p:cNvSpPr>
            <a:spLocks noGrp="1"/>
          </p:cNvSpPr>
          <p:nvPr>
            <p:ph type="body" sz="quarter" idx="13"/>
          </p:nvPr>
        </p:nvSpPr>
        <p:spPr/>
        <p:txBody>
          <a:bodyPr/>
          <a:lstStyle/>
          <a:p>
            <a:endParaRPr lang="en-GB" dirty="0"/>
          </a:p>
        </p:txBody>
      </p:sp>
      <p:sp>
        <p:nvSpPr>
          <p:cNvPr id="7" name="Espaço Reservado para Texto 6">
            <a:extLst>
              <a:ext uri="{FF2B5EF4-FFF2-40B4-BE49-F238E27FC236}">
                <a16:creationId xmlns:a16="http://schemas.microsoft.com/office/drawing/2014/main" id="{8A6F9029-CF42-4DD6-846C-0D220F3DD19E}"/>
              </a:ext>
            </a:extLst>
          </p:cNvPr>
          <p:cNvSpPr>
            <a:spLocks noGrp="1"/>
          </p:cNvSpPr>
          <p:nvPr>
            <p:ph type="body" sz="quarter" idx="12"/>
          </p:nvPr>
        </p:nvSpPr>
        <p:spPr/>
        <p:txBody>
          <a:bodyPr/>
          <a:lstStyle/>
          <a:p>
            <a:endParaRPr lang="en-GB" dirty="0"/>
          </a:p>
        </p:txBody>
      </p:sp>
      <p:sp>
        <p:nvSpPr>
          <p:cNvPr id="6" name="Título 5">
            <a:extLst>
              <a:ext uri="{FF2B5EF4-FFF2-40B4-BE49-F238E27FC236}">
                <a16:creationId xmlns:a16="http://schemas.microsoft.com/office/drawing/2014/main" id="{6001EAB3-933A-487F-A907-24DA0A174D35}"/>
              </a:ext>
            </a:extLst>
          </p:cNvPr>
          <p:cNvSpPr>
            <a:spLocks noGrp="1"/>
          </p:cNvSpPr>
          <p:nvPr>
            <p:ph type="title"/>
          </p:nvPr>
        </p:nvSpPr>
        <p:spPr/>
        <p:txBody>
          <a:bodyPr/>
          <a:lstStyle/>
          <a:p>
            <a:r>
              <a:rPr lang="pt-PT" dirty="0"/>
              <a:t>MAXENT – My outputs</a:t>
            </a:r>
            <a:endParaRPr lang="en-GB" dirty="0"/>
          </a:p>
        </p:txBody>
      </p:sp>
      <p:sp>
        <p:nvSpPr>
          <p:cNvPr id="9" name="Espaço Reservado para Texto 8">
            <a:extLst>
              <a:ext uri="{FF2B5EF4-FFF2-40B4-BE49-F238E27FC236}">
                <a16:creationId xmlns:a16="http://schemas.microsoft.com/office/drawing/2014/main" id="{26D57174-100C-4EE2-8ACA-418F3C4B47B5}"/>
              </a:ext>
            </a:extLst>
          </p:cNvPr>
          <p:cNvSpPr>
            <a:spLocks noGrp="1"/>
          </p:cNvSpPr>
          <p:nvPr>
            <p:ph type="body" sz="quarter" idx="14"/>
          </p:nvPr>
        </p:nvSpPr>
        <p:spPr/>
        <p:txBody>
          <a:bodyPr/>
          <a:lstStyle/>
          <a:p>
            <a:endParaRPr lang="en-GB" dirty="0"/>
          </a:p>
        </p:txBody>
      </p:sp>
      <p:sp>
        <p:nvSpPr>
          <p:cNvPr id="5" name="Espaço Reservado para Número de Slide 4">
            <a:extLst>
              <a:ext uri="{FF2B5EF4-FFF2-40B4-BE49-F238E27FC236}">
                <a16:creationId xmlns:a16="http://schemas.microsoft.com/office/drawing/2014/main" id="{726E265C-1261-4D65-9ADA-55020E8E3B05}"/>
              </a:ext>
            </a:extLst>
          </p:cNvPr>
          <p:cNvSpPr>
            <a:spLocks noGrp="1"/>
          </p:cNvSpPr>
          <p:nvPr>
            <p:ph type="sldNum" sz="quarter" idx="4"/>
          </p:nvPr>
        </p:nvSpPr>
        <p:spPr/>
        <p:txBody>
          <a:bodyPr/>
          <a:lstStyle/>
          <a:p>
            <a:fld id="{5EE7099E-8998-4851-915A-4F4831808297}" type="slidenum">
              <a:rPr lang="nl-NL" smtClean="0"/>
              <a:pPr/>
              <a:t>51</a:t>
            </a:fld>
            <a:endParaRPr lang="nl-NL"/>
          </a:p>
        </p:txBody>
      </p:sp>
    </p:spTree>
    <p:extLst>
      <p:ext uri="{BB962C8B-B14F-4D97-AF65-F5344CB8AC3E}">
        <p14:creationId xmlns:p14="http://schemas.microsoft.com/office/powerpoint/2010/main" val="709609401"/>
      </p:ext>
    </p:extLst>
  </p:cSld>
  <p:clrMapOvr>
    <a:masterClrMapping/>
  </p:clrMapOvr>
  <p:transition spd="slow">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EF6944-912E-416D-97C5-F48E57784A21}"/>
              </a:ext>
            </a:extLst>
          </p:cNvPr>
          <p:cNvSpPr>
            <a:spLocks noGrp="1"/>
          </p:cNvSpPr>
          <p:nvPr>
            <p:ph type="title"/>
          </p:nvPr>
        </p:nvSpPr>
        <p:spPr/>
        <p:txBody>
          <a:bodyPr/>
          <a:lstStyle/>
          <a:p>
            <a:r>
              <a:rPr lang="pt-PT" dirty="0"/>
              <a:t>SDM Practical</a:t>
            </a:r>
            <a:endParaRPr lang="en-GB" dirty="0"/>
          </a:p>
        </p:txBody>
      </p:sp>
      <p:sp>
        <p:nvSpPr>
          <p:cNvPr id="3" name="Espaço Reservado para Texto Vertical 2">
            <a:extLst>
              <a:ext uri="{FF2B5EF4-FFF2-40B4-BE49-F238E27FC236}">
                <a16:creationId xmlns:a16="http://schemas.microsoft.com/office/drawing/2014/main" id="{E0F3CBA7-860D-4F70-8F8D-F49C217B28FD}"/>
              </a:ext>
            </a:extLst>
          </p:cNvPr>
          <p:cNvSpPr>
            <a:spLocks noGrp="1"/>
          </p:cNvSpPr>
          <p:nvPr>
            <p:ph type="body" orient="vert" idx="1"/>
          </p:nvPr>
        </p:nvSpPr>
        <p:spPr/>
        <p:txBody>
          <a:bodyPr wrap="square"/>
          <a:lstStyle/>
          <a:p>
            <a:pPr marL="0" indent="0">
              <a:buNone/>
            </a:pPr>
            <a:r>
              <a:rPr lang="pt-PT" dirty="0"/>
              <a:t>In summary:</a:t>
            </a:r>
          </a:p>
          <a:p>
            <a:r>
              <a:rPr lang="en-GB" dirty="0"/>
              <a:t>AUC = .89 </a:t>
            </a:r>
          </a:p>
          <a:p>
            <a:pPr lvl="1"/>
            <a:r>
              <a:rPr lang="en-GB" dirty="0"/>
              <a:t>~ moderate (I  general) -&gt; but remember my species distribution is somewhat specialist</a:t>
            </a:r>
          </a:p>
          <a:p>
            <a:pPr lvl="1"/>
            <a:r>
              <a:rPr lang="en-GB" dirty="0"/>
              <a:t>Can be that I would need more samples in the middle east to have a better picture</a:t>
            </a:r>
          </a:p>
          <a:p>
            <a:pPr lvl="1"/>
            <a:endParaRPr lang="en-GB" b="1" dirty="0"/>
          </a:p>
          <a:p>
            <a:r>
              <a:rPr lang="en-GB" dirty="0"/>
              <a:t>There are indications of a decrease in habitats in the training region</a:t>
            </a:r>
          </a:p>
          <a:p>
            <a:pPr lvl="1"/>
            <a:r>
              <a:rPr lang="en-GB" dirty="0"/>
              <a:t>Which is problematic for the conservation of the species</a:t>
            </a:r>
          </a:p>
          <a:p>
            <a:pPr lvl="1"/>
            <a:r>
              <a:rPr lang="en-GB" dirty="0"/>
              <a:t>Can be quantified by change maps</a:t>
            </a:r>
          </a:p>
        </p:txBody>
      </p:sp>
      <p:sp>
        <p:nvSpPr>
          <p:cNvPr id="5" name="Espaço Reservado para Número de Slide 4">
            <a:extLst>
              <a:ext uri="{FF2B5EF4-FFF2-40B4-BE49-F238E27FC236}">
                <a16:creationId xmlns:a16="http://schemas.microsoft.com/office/drawing/2014/main" id="{615DA026-5A93-487F-9FEA-5D0D29D6AB7E}"/>
              </a:ext>
            </a:extLst>
          </p:cNvPr>
          <p:cNvSpPr>
            <a:spLocks noGrp="1"/>
          </p:cNvSpPr>
          <p:nvPr>
            <p:ph type="sldNum" sz="quarter" idx="4"/>
          </p:nvPr>
        </p:nvSpPr>
        <p:spPr/>
        <p:txBody>
          <a:bodyPr/>
          <a:lstStyle/>
          <a:p>
            <a:fld id="{5EE7099E-8998-4851-915A-4F4831808297}" type="slidenum">
              <a:rPr lang="nl-NL" smtClean="0"/>
              <a:pPr/>
              <a:t>52</a:t>
            </a:fld>
            <a:endParaRPr lang="nl-NL"/>
          </a:p>
        </p:txBody>
      </p:sp>
      <p:pic>
        <p:nvPicPr>
          <p:cNvPr id="7" name="Imagem 6">
            <a:extLst>
              <a:ext uri="{FF2B5EF4-FFF2-40B4-BE49-F238E27FC236}">
                <a16:creationId xmlns:a16="http://schemas.microsoft.com/office/drawing/2014/main" id="{BE285BD5-AFAD-4D96-9383-C05C2337124B}"/>
              </a:ext>
            </a:extLst>
          </p:cNvPr>
          <p:cNvPicPr/>
          <p:nvPr/>
        </p:nvPicPr>
        <p:blipFill rotWithShape="1">
          <a:blip r:embed="rId2"/>
          <a:srcRect l="58400"/>
          <a:stretch/>
        </p:blipFill>
        <p:spPr>
          <a:xfrm>
            <a:off x="7971383" y="1059369"/>
            <a:ext cx="4043413" cy="2369631"/>
          </a:xfrm>
          <a:prstGeom prst="rect">
            <a:avLst/>
          </a:prstGeom>
        </p:spPr>
      </p:pic>
      <p:pic>
        <p:nvPicPr>
          <p:cNvPr id="8" name="Imagem 7">
            <a:extLst>
              <a:ext uri="{FF2B5EF4-FFF2-40B4-BE49-F238E27FC236}">
                <a16:creationId xmlns:a16="http://schemas.microsoft.com/office/drawing/2014/main" id="{26986DA5-C51A-4885-9D30-223DE2E0B127}"/>
              </a:ext>
            </a:extLst>
          </p:cNvPr>
          <p:cNvPicPr>
            <a:picLocks noChangeAspect="1"/>
          </p:cNvPicPr>
          <p:nvPr/>
        </p:nvPicPr>
        <p:blipFill>
          <a:blip r:embed="rId3"/>
          <a:stretch>
            <a:fillRect/>
          </a:stretch>
        </p:blipFill>
        <p:spPr>
          <a:xfrm>
            <a:off x="7989433" y="3697746"/>
            <a:ext cx="3559526" cy="2506613"/>
          </a:xfrm>
          <a:prstGeom prst="rect">
            <a:avLst/>
          </a:prstGeom>
        </p:spPr>
      </p:pic>
    </p:spTree>
    <p:extLst>
      <p:ext uri="{BB962C8B-B14F-4D97-AF65-F5344CB8AC3E}">
        <p14:creationId xmlns:p14="http://schemas.microsoft.com/office/powerpoint/2010/main" val="1846873581"/>
      </p:ext>
    </p:extLst>
  </p:cSld>
  <p:clrMapOvr>
    <a:masterClrMapping/>
  </p:clrMapOvr>
  <p:transition spd="slow">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5221E2-F7E0-4A80-83A4-22B85419D253}"/>
              </a:ext>
            </a:extLst>
          </p:cNvPr>
          <p:cNvSpPr>
            <a:spLocks noGrp="1"/>
          </p:cNvSpPr>
          <p:nvPr>
            <p:ph type="title"/>
          </p:nvPr>
        </p:nvSpPr>
        <p:spPr/>
        <p:txBody>
          <a:bodyPr/>
          <a:lstStyle/>
          <a:p>
            <a:r>
              <a:rPr lang="pt-PT" dirty="0"/>
              <a:t>SDM Practical</a:t>
            </a:r>
            <a:endParaRPr lang="en-GB" dirty="0"/>
          </a:p>
        </p:txBody>
      </p:sp>
      <p:sp>
        <p:nvSpPr>
          <p:cNvPr id="5" name="Espaço Reservado para Número de Slide 4">
            <a:extLst>
              <a:ext uri="{FF2B5EF4-FFF2-40B4-BE49-F238E27FC236}">
                <a16:creationId xmlns:a16="http://schemas.microsoft.com/office/drawing/2014/main" id="{10EC4D28-7456-4AC2-82E6-5317091E1EF9}"/>
              </a:ext>
            </a:extLst>
          </p:cNvPr>
          <p:cNvSpPr>
            <a:spLocks noGrp="1"/>
          </p:cNvSpPr>
          <p:nvPr>
            <p:ph type="sldNum" sz="quarter" idx="4"/>
          </p:nvPr>
        </p:nvSpPr>
        <p:spPr/>
        <p:txBody>
          <a:bodyPr/>
          <a:lstStyle/>
          <a:p>
            <a:fld id="{5EE7099E-8998-4851-915A-4F4831808297}" type="slidenum">
              <a:rPr lang="nl-NL" smtClean="0"/>
              <a:pPr/>
              <a:t>53</a:t>
            </a:fld>
            <a:endParaRPr lang="nl-NL"/>
          </a:p>
        </p:txBody>
      </p:sp>
      <p:pic>
        <p:nvPicPr>
          <p:cNvPr id="7" name="Imagem 6">
            <a:extLst>
              <a:ext uri="{FF2B5EF4-FFF2-40B4-BE49-F238E27FC236}">
                <a16:creationId xmlns:a16="http://schemas.microsoft.com/office/drawing/2014/main" id="{4EA6A3C0-63D0-4BE3-BFF3-707192410444}"/>
              </a:ext>
            </a:extLst>
          </p:cNvPr>
          <p:cNvPicPr>
            <a:picLocks noChangeAspect="1"/>
          </p:cNvPicPr>
          <p:nvPr/>
        </p:nvPicPr>
        <p:blipFill>
          <a:blip r:embed="rId2"/>
          <a:stretch>
            <a:fillRect/>
          </a:stretch>
        </p:blipFill>
        <p:spPr>
          <a:xfrm>
            <a:off x="6891263" y="896292"/>
            <a:ext cx="5106998" cy="5517232"/>
          </a:xfrm>
          <a:prstGeom prst="rect">
            <a:avLst/>
          </a:prstGeom>
        </p:spPr>
      </p:pic>
      <p:sp>
        <p:nvSpPr>
          <p:cNvPr id="11" name="Retângulo 10">
            <a:extLst>
              <a:ext uri="{FF2B5EF4-FFF2-40B4-BE49-F238E27FC236}">
                <a16:creationId xmlns:a16="http://schemas.microsoft.com/office/drawing/2014/main" id="{3430F233-DAC0-4CD2-90F1-765ED9556FA2}"/>
              </a:ext>
            </a:extLst>
          </p:cNvPr>
          <p:cNvSpPr/>
          <p:nvPr/>
        </p:nvSpPr>
        <p:spPr>
          <a:xfrm>
            <a:off x="9267527" y="4293096"/>
            <a:ext cx="720080"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tângulo 11">
            <a:extLst>
              <a:ext uri="{FF2B5EF4-FFF2-40B4-BE49-F238E27FC236}">
                <a16:creationId xmlns:a16="http://schemas.microsoft.com/office/drawing/2014/main" id="{992DD918-1B9E-4544-9638-5C8D1AA1C599}"/>
              </a:ext>
            </a:extLst>
          </p:cNvPr>
          <p:cNvSpPr/>
          <p:nvPr/>
        </p:nvSpPr>
        <p:spPr>
          <a:xfrm>
            <a:off x="9267527" y="1460686"/>
            <a:ext cx="720080"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Espaço Reservado para Texto Vertical 2">
            <a:extLst>
              <a:ext uri="{FF2B5EF4-FFF2-40B4-BE49-F238E27FC236}">
                <a16:creationId xmlns:a16="http://schemas.microsoft.com/office/drawing/2014/main" id="{544163A3-A268-4149-A9F4-3D7C807FB0F3}"/>
              </a:ext>
            </a:extLst>
          </p:cNvPr>
          <p:cNvSpPr>
            <a:spLocks noGrp="1"/>
          </p:cNvSpPr>
          <p:nvPr>
            <p:ph type="body" orient="vert" idx="1"/>
          </p:nvPr>
        </p:nvSpPr>
        <p:spPr>
          <a:xfrm>
            <a:off x="404663" y="1252836"/>
            <a:ext cx="5982544" cy="5056484"/>
          </a:xfrm>
        </p:spPr>
        <p:txBody>
          <a:bodyPr wrap="square">
            <a:normAutofit lnSpcReduction="10000"/>
          </a:bodyPr>
          <a:lstStyle/>
          <a:p>
            <a:pPr marL="0" indent="0">
              <a:buNone/>
            </a:pPr>
            <a:r>
              <a:rPr lang="pt-PT" dirty="0"/>
              <a:t>In summary:</a:t>
            </a:r>
          </a:p>
          <a:p>
            <a:pPr>
              <a:buFont typeface="Arial" panose="020B0604020202020204" pitchFamily="34" charset="0"/>
              <a:buChar char="•"/>
            </a:pPr>
            <a:r>
              <a:rPr lang="en-GB" dirty="0"/>
              <a:t>This indication of habitat loss seems to be in-line with the global distribution</a:t>
            </a:r>
          </a:p>
          <a:p>
            <a:pPr lvl="1"/>
            <a:endParaRPr lang="en-GB" dirty="0"/>
          </a:p>
          <a:p>
            <a:pPr>
              <a:buFont typeface="Arial" panose="020B0604020202020204" pitchFamily="34" charset="0"/>
              <a:buChar char="•"/>
            </a:pPr>
            <a:r>
              <a:rPr lang="en-GB" dirty="0"/>
              <a:t>But further quantification with the change map will confirm (or not) this visual inspection</a:t>
            </a:r>
          </a:p>
          <a:p>
            <a:pPr>
              <a:buFont typeface="Arial" panose="020B0604020202020204" pitchFamily="34" charset="0"/>
              <a:buChar char="•"/>
            </a:pPr>
            <a:endParaRPr lang="en-GB" dirty="0"/>
          </a:p>
          <a:p>
            <a:pPr>
              <a:buFont typeface="Arial" panose="020B0604020202020204" pitchFamily="34" charset="0"/>
              <a:buChar char="•"/>
            </a:pPr>
            <a:r>
              <a:rPr lang="en-GB" dirty="0"/>
              <a:t>Interestingly, there are many regions likely invadable</a:t>
            </a:r>
          </a:p>
          <a:p>
            <a:pPr lvl="1"/>
            <a:r>
              <a:rPr lang="en-GB" dirty="0"/>
              <a:t>Global south, regions with similar Mediterranean climates</a:t>
            </a:r>
          </a:p>
          <a:p>
            <a:pPr lvl="1"/>
            <a:r>
              <a:rPr lang="en-GB" dirty="0"/>
              <a:t>California and Mexico/Texas (also similar climates)</a:t>
            </a:r>
          </a:p>
          <a:p>
            <a:pPr lvl="1"/>
            <a:r>
              <a:rPr lang="en-GB" dirty="0"/>
              <a:t>Near the Tibetan/Chinese border</a:t>
            </a:r>
          </a:p>
        </p:txBody>
      </p:sp>
      <p:sp>
        <p:nvSpPr>
          <p:cNvPr id="15" name="Retângulo 14">
            <a:extLst>
              <a:ext uri="{FF2B5EF4-FFF2-40B4-BE49-F238E27FC236}">
                <a16:creationId xmlns:a16="http://schemas.microsoft.com/office/drawing/2014/main" id="{A88656DB-341D-46FC-AF1F-6E49216F53C7}"/>
              </a:ext>
            </a:extLst>
          </p:cNvPr>
          <p:cNvSpPr/>
          <p:nvPr/>
        </p:nvSpPr>
        <p:spPr>
          <a:xfrm>
            <a:off x="7899375" y="2385121"/>
            <a:ext cx="4098886" cy="5398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tângulo 15">
            <a:extLst>
              <a:ext uri="{FF2B5EF4-FFF2-40B4-BE49-F238E27FC236}">
                <a16:creationId xmlns:a16="http://schemas.microsoft.com/office/drawing/2014/main" id="{22C15801-B84E-4A1E-B9B4-DD2A77067FF3}"/>
              </a:ext>
            </a:extLst>
          </p:cNvPr>
          <p:cNvSpPr/>
          <p:nvPr/>
        </p:nvSpPr>
        <p:spPr>
          <a:xfrm>
            <a:off x="7938164" y="5322953"/>
            <a:ext cx="4098886" cy="5398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54477323"/>
      </p:ext>
    </p:extLst>
  </p:cSld>
  <p:clrMapOvr>
    <a:masterClrMapping/>
  </p:clrMapOvr>
  <p:transition spd="slow">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3E5FB4-AAF5-415C-8050-A29451B9494E}"/>
              </a:ext>
            </a:extLst>
          </p:cNvPr>
          <p:cNvSpPr>
            <a:spLocks noGrp="1"/>
          </p:cNvSpPr>
          <p:nvPr>
            <p:ph type="title"/>
          </p:nvPr>
        </p:nvSpPr>
        <p:spPr/>
        <p:txBody>
          <a:bodyPr/>
          <a:lstStyle/>
          <a:p>
            <a:r>
              <a:rPr lang="pt-PT" dirty="0"/>
              <a:t>SDM Practical</a:t>
            </a:r>
            <a:endParaRPr lang="en-GB" dirty="0"/>
          </a:p>
        </p:txBody>
      </p:sp>
      <p:sp>
        <p:nvSpPr>
          <p:cNvPr id="3" name="Espaço Reservado para Texto Vertical 2">
            <a:extLst>
              <a:ext uri="{FF2B5EF4-FFF2-40B4-BE49-F238E27FC236}">
                <a16:creationId xmlns:a16="http://schemas.microsoft.com/office/drawing/2014/main" id="{D2609718-7A25-4CBD-B12C-05BD12AB2786}"/>
              </a:ext>
            </a:extLst>
          </p:cNvPr>
          <p:cNvSpPr>
            <a:spLocks noGrp="1"/>
          </p:cNvSpPr>
          <p:nvPr>
            <p:ph type="body" orient="vert" idx="1"/>
          </p:nvPr>
        </p:nvSpPr>
        <p:spPr/>
        <p:txBody>
          <a:bodyPr wrap="square"/>
          <a:lstStyle/>
          <a:p>
            <a:pPr>
              <a:buFont typeface="Arial" panose="020B0604020202020204" pitchFamily="34" charset="0"/>
              <a:buChar char="•"/>
            </a:pPr>
            <a:r>
              <a:rPr lang="pt-PT" dirty="0"/>
              <a:t>Most important variable for the species distribution was:</a:t>
            </a:r>
          </a:p>
          <a:p>
            <a:pPr lvl="1"/>
            <a:r>
              <a:rPr lang="pt-PT" dirty="0"/>
              <a:t>Bio 04 - Temperature seasonality</a:t>
            </a:r>
          </a:p>
          <a:p>
            <a:pPr lvl="1"/>
            <a:r>
              <a:rPr lang="en-GB" dirty="0"/>
              <a:t>Both on the permutation tests as well on the </a:t>
            </a:r>
            <a:r>
              <a:rPr lang="en-GB" dirty="0" err="1"/>
              <a:t>jacknife</a:t>
            </a:r>
            <a:r>
              <a:rPr lang="en-GB" dirty="0"/>
              <a:t> testing.</a:t>
            </a:r>
          </a:p>
          <a:p>
            <a:pPr lvl="1"/>
            <a:endParaRPr lang="en-GB" dirty="0"/>
          </a:p>
          <a:p>
            <a:pPr>
              <a:buFont typeface="Arial" panose="020B0604020202020204" pitchFamily="34" charset="0"/>
              <a:buChar char="•"/>
            </a:pPr>
            <a:r>
              <a:rPr lang="en-GB" dirty="0"/>
              <a:t>Other highly significant variable was:</a:t>
            </a:r>
          </a:p>
          <a:p>
            <a:pPr lvl="1"/>
            <a:r>
              <a:rPr lang="en-GB" dirty="0"/>
              <a:t>Bio 12 – annual precipitation </a:t>
            </a:r>
          </a:p>
          <a:p>
            <a:pPr lvl="1"/>
            <a:endParaRPr lang="en-GB" dirty="0"/>
          </a:p>
          <a:p>
            <a:pPr>
              <a:buFont typeface="Arial" panose="020B0604020202020204" pitchFamily="34" charset="0"/>
              <a:buChar char="•"/>
            </a:pPr>
            <a:r>
              <a:rPr lang="en-GB" dirty="0"/>
              <a:t>If I look into the response variables I can get an idea of the “ideal” ranges of the species:</a:t>
            </a:r>
          </a:p>
          <a:p>
            <a:pPr lvl="1"/>
            <a:endParaRPr lang="en-GB" dirty="0"/>
          </a:p>
        </p:txBody>
      </p:sp>
      <p:sp>
        <p:nvSpPr>
          <p:cNvPr id="5" name="Espaço Reservado para Número de Slide 4">
            <a:extLst>
              <a:ext uri="{FF2B5EF4-FFF2-40B4-BE49-F238E27FC236}">
                <a16:creationId xmlns:a16="http://schemas.microsoft.com/office/drawing/2014/main" id="{94BF750D-7DB4-40B9-8C4E-FE6CA933516B}"/>
              </a:ext>
            </a:extLst>
          </p:cNvPr>
          <p:cNvSpPr>
            <a:spLocks noGrp="1"/>
          </p:cNvSpPr>
          <p:nvPr>
            <p:ph type="sldNum" sz="quarter" idx="4"/>
          </p:nvPr>
        </p:nvSpPr>
        <p:spPr/>
        <p:txBody>
          <a:bodyPr/>
          <a:lstStyle/>
          <a:p>
            <a:fld id="{5EE7099E-8998-4851-915A-4F4831808297}" type="slidenum">
              <a:rPr lang="nl-NL" smtClean="0"/>
              <a:pPr/>
              <a:t>54</a:t>
            </a:fld>
            <a:endParaRPr lang="nl-NL"/>
          </a:p>
        </p:txBody>
      </p:sp>
      <p:pic>
        <p:nvPicPr>
          <p:cNvPr id="6" name="Imagem 5">
            <a:extLst>
              <a:ext uri="{FF2B5EF4-FFF2-40B4-BE49-F238E27FC236}">
                <a16:creationId xmlns:a16="http://schemas.microsoft.com/office/drawing/2014/main" id="{A19684AB-93F2-441F-84F9-BB3079BBAC85}"/>
              </a:ext>
            </a:extLst>
          </p:cNvPr>
          <p:cNvPicPr>
            <a:picLocks noChangeAspect="1"/>
          </p:cNvPicPr>
          <p:nvPr/>
        </p:nvPicPr>
        <p:blipFill>
          <a:blip r:embed="rId2"/>
          <a:stretch>
            <a:fillRect/>
          </a:stretch>
        </p:blipFill>
        <p:spPr>
          <a:xfrm>
            <a:off x="7733658" y="1124744"/>
            <a:ext cx="4048125" cy="1571625"/>
          </a:xfrm>
          <a:prstGeom prst="rect">
            <a:avLst/>
          </a:prstGeom>
        </p:spPr>
      </p:pic>
      <p:sp>
        <p:nvSpPr>
          <p:cNvPr id="7" name="Retângulo 6">
            <a:extLst>
              <a:ext uri="{FF2B5EF4-FFF2-40B4-BE49-F238E27FC236}">
                <a16:creationId xmlns:a16="http://schemas.microsoft.com/office/drawing/2014/main" id="{364B1C8B-A258-445F-89D9-116D2B79BCC6}"/>
              </a:ext>
            </a:extLst>
          </p:cNvPr>
          <p:cNvSpPr/>
          <p:nvPr/>
        </p:nvSpPr>
        <p:spPr>
          <a:xfrm>
            <a:off x="7611343" y="1138266"/>
            <a:ext cx="3960439" cy="5625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Imagem 7">
            <a:extLst>
              <a:ext uri="{FF2B5EF4-FFF2-40B4-BE49-F238E27FC236}">
                <a16:creationId xmlns:a16="http://schemas.microsoft.com/office/drawing/2014/main" id="{DEA94800-17E3-4379-97BC-20333B397786}"/>
              </a:ext>
            </a:extLst>
          </p:cNvPr>
          <p:cNvPicPr>
            <a:picLocks noChangeAspect="1"/>
          </p:cNvPicPr>
          <p:nvPr/>
        </p:nvPicPr>
        <p:blipFill rotWithShape="1">
          <a:blip r:embed="rId3"/>
          <a:srcRect r="18387"/>
          <a:stretch/>
        </p:blipFill>
        <p:spPr>
          <a:xfrm>
            <a:off x="7611343" y="2847146"/>
            <a:ext cx="4104455" cy="1615525"/>
          </a:xfrm>
          <a:prstGeom prst="rect">
            <a:avLst/>
          </a:prstGeom>
        </p:spPr>
      </p:pic>
      <p:sp>
        <p:nvSpPr>
          <p:cNvPr id="9" name="Retângulo 8">
            <a:extLst>
              <a:ext uri="{FF2B5EF4-FFF2-40B4-BE49-F238E27FC236}">
                <a16:creationId xmlns:a16="http://schemas.microsoft.com/office/drawing/2014/main" id="{A46DEF51-7F7A-44BD-8892-14D087028356}"/>
              </a:ext>
            </a:extLst>
          </p:cNvPr>
          <p:cNvSpPr/>
          <p:nvPr/>
        </p:nvSpPr>
        <p:spPr>
          <a:xfrm>
            <a:off x="7611343" y="3238939"/>
            <a:ext cx="4266228" cy="1900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Imagem 9">
            <a:extLst>
              <a:ext uri="{FF2B5EF4-FFF2-40B4-BE49-F238E27FC236}">
                <a16:creationId xmlns:a16="http://schemas.microsoft.com/office/drawing/2014/main" id="{DA8A0564-2577-497A-B02F-1E71823A52D7}"/>
              </a:ext>
            </a:extLst>
          </p:cNvPr>
          <p:cNvPicPr>
            <a:picLocks noChangeAspect="1"/>
          </p:cNvPicPr>
          <p:nvPr/>
        </p:nvPicPr>
        <p:blipFill>
          <a:blip r:embed="rId4"/>
          <a:stretch>
            <a:fillRect/>
          </a:stretch>
        </p:blipFill>
        <p:spPr>
          <a:xfrm>
            <a:off x="7432462" y="4422186"/>
            <a:ext cx="1933575" cy="1362075"/>
          </a:xfrm>
          <a:prstGeom prst="rect">
            <a:avLst/>
          </a:prstGeom>
        </p:spPr>
      </p:pic>
      <p:pic>
        <p:nvPicPr>
          <p:cNvPr id="11" name="Imagem 10">
            <a:extLst>
              <a:ext uri="{FF2B5EF4-FFF2-40B4-BE49-F238E27FC236}">
                <a16:creationId xmlns:a16="http://schemas.microsoft.com/office/drawing/2014/main" id="{BF268DD9-4A12-45E1-B7D0-93AA3DB1ED28}"/>
              </a:ext>
            </a:extLst>
          </p:cNvPr>
          <p:cNvPicPr>
            <a:picLocks noChangeAspect="1"/>
          </p:cNvPicPr>
          <p:nvPr/>
        </p:nvPicPr>
        <p:blipFill>
          <a:blip r:embed="rId5"/>
          <a:stretch>
            <a:fillRect/>
          </a:stretch>
        </p:blipFill>
        <p:spPr>
          <a:xfrm>
            <a:off x="9876418" y="4429649"/>
            <a:ext cx="1876425" cy="1333500"/>
          </a:xfrm>
          <a:prstGeom prst="rect">
            <a:avLst/>
          </a:prstGeom>
        </p:spPr>
      </p:pic>
      <p:sp>
        <p:nvSpPr>
          <p:cNvPr id="12" name="Espaço Reservado para Texto Vertical 2">
            <a:extLst>
              <a:ext uri="{FF2B5EF4-FFF2-40B4-BE49-F238E27FC236}">
                <a16:creationId xmlns:a16="http://schemas.microsoft.com/office/drawing/2014/main" id="{5234F01F-B540-4F7D-89FF-9485E5973579}"/>
              </a:ext>
            </a:extLst>
          </p:cNvPr>
          <p:cNvSpPr txBox="1">
            <a:spLocks/>
          </p:cNvSpPr>
          <p:nvPr/>
        </p:nvSpPr>
        <p:spPr>
          <a:xfrm>
            <a:off x="7251303" y="5849077"/>
            <a:ext cx="2555032" cy="567023"/>
          </a:xfrm>
          <a:prstGeom prst="rect">
            <a:avLst/>
          </a:prstGeom>
          <a:noFill/>
        </p:spPr>
        <p:txBody>
          <a:bodyPr vert="horz" wrap="square" lIns="0" tIns="0" rIns="0" bIns="0" rtlCol="0">
            <a:normAutofit fontScale="85000" lnSpcReduction="20000"/>
          </a:bodyPr>
          <a:lstStyle>
            <a:lvl1pPr marL="361950" indent="-361950" algn="l" defTabSz="914400" rtl="0" eaLnBrk="1" latinLnBrk="0" hangingPunct="1">
              <a:lnSpc>
                <a:spcPct val="90000"/>
              </a:lnSpc>
              <a:spcBef>
                <a:spcPts val="800"/>
              </a:spcBef>
              <a:spcAft>
                <a:spcPts val="800"/>
              </a:spcAft>
              <a:buClr>
                <a:schemeClr val="bg2"/>
              </a:buClr>
              <a:buFont typeface="+mj-lt"/>
              <a:buAutoNum type="arabicPeriod"/>
              <a:defRPr sz="2400" kern="1200">
                <a:solidFill>
                  <a:schemeClr val="bg2"/>
                </a:solidFill>
                <a:latin typeface="+mn-lt"/>
                <a:ea typeface="+mn-ea"/>
                <a:cs typeface="+mn-cs"/>
              </a:defRPr>
            </a:lvl1pPr>
            <a:lvl2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accent1"/>
                </a:solidFill>
                <a:latin typeface="+mn-lt"/>
                <a:ea typeface="+mn-ea"/>
                <a:cs typeface="+mn-cs"/>
              </a:defRPr>
            </a:lvl5pPr>
            <a:lvl6pPr marL="361950" indent="-361950" algn="l" defTabSz="914400" rtl="0" eaLnBrk="1" latinLnBrk="0" hangingPunct="1">
              <a:lnSpc>
                <a:spcPct val="90000"/>
              </a:lnSpc>
              <a:spcBef>
                <a:spcPts val="800"/>
              </a:spcBef>
              <a:spcAft>
                <a:spcPts val="800"/>
              </a:spcAft>
              <a:buClr>
                <a:schemeClr val="bg2"/>
              </a:buClr>
              <a:buFont typeface="+mj-lt"/>
              <a:buAutoNum type="arabicPeriod"/>
              <a:tabLst/>
              <a:defRPr sz="2400" kern="1200">
                <a:solidFill>
                  <a:schemeClr val="bg2"/>
                </a:solidFill>
                <a:latin typeface="+mn-lt"/>
                <a:ea typeface="+mn-ea"/>
                <a:cs typeface="+mn-cs"/>
              </a:defRPr>
            </a:lvl6pPr>
            <a:lvl7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a:buFont typeface="Arial" panose="020B0604020202020204" pitchFamily="34" charset="0"/>
              <a:buChar char="•"/>
            </a:pPr>
            <a:r>
              <a:rPr lang="pt-PT" dirty="0"/>
              <a:t>Not “too much” seasonality</a:t>
            </a:r>
            <a:endParaRPr lang="en-GB" dirty="0"/>
          </a:p>
          <a:p>
            <a:pPr>
              <a:buFont typeface="Arial" panose="020B0604020202020204" pitchFamily="34" charset="0"/>
              <a:buChar char="•"/>
            </a:pPr>
            <a:endParaRPr lang="en-GB" dirty="0"/>
          </a:p>
        </p:txBody>
      </p:sp>
      <p:sp>
        <p:nvSpPr>
          <p:cNvPr id="13" name="Espaço Reservado para Texto Vertical 2">
            <a:extLst>
              <a:ext uri="{FF2B5EF4-FFF2-40B4-BE49-F238E27FC236}">
                <a16:creationId xmlns:a16="http://schemas.microsoft.com/office/drawing/2014/main" id="{F0940E21-2006-42C9-99E0-E1C9237F8F1C}"/>
              </a:ext>
            </a:extLst>
          </p:cNvPr>
          <p:cNvSpPr txBox="1">
            <a:spLocks/>
          </p:cNvSpPr>
          <p:nvPr/>
        </p:nvSpPr>
        <p:spPr>
          <a:xfrm>
            <a:off x="9876418" y="5834615"/>
            <a:ext cx="2001153" cy="567023"/>
          </a:xfrm>
          <a:prstGeom prst="rect">
            <a:avLst/>
          </a:prstGeom>
          <a:noFill/>
        </p:spPr>
        <p:txBody>
          <a:bodyPr vert="horz" wrap="square" lIns="0" tIns="0" rIns="0" bIns="0" rtlCol="0">
            <a:normAutofit fontScale="85000" lnSpcReduction="20000"/>
          </a:bodyPr>
          <a:lstStyle>
            <a:lvl1pPr marL="361950" indent="-361950" algn="l" defTabSz="914400" rtl="0" eaLnBrk="1" latinLnBrk="0" hangingPunct="1">
              <a:lnSpc>
                <a:spcPct val="90000"/>
              </a:lnSpc>
              <a:spcBef>
                <a:spcPts val="800"/>
              </a:spcBef>
              <a:spcAft>
                <a:spcPts val="800"/>
              </a:spcAft>
              <a:buClr>
                <a:schemeClr val="bg2"/>
              </a:buClr>
              <a:buFont typeface="+mj-lt"/>
              <a:buAutoNum type="arabicPeriod"/>
              <a:defRPr sz="2400" kern="1200">
                <a:solidFill>
                  <a:schemeClr val="bg2"/>
                </a:solidFill>
                <a:latin typeface="+mn-lt"/>
                <a:ea typeface="+mn-ea"/>
                <a:cs typeface="+mn-cs"/>
              </a:defRPr>
            </a:lvl1pPr>
            <a:lvl2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accent1"/>
                </a:solidFill>
                <a:latin typeface="+mn-lt"/>
                <a:ea typeface="+mn-ea"/>
                <a:cs typeface="+mn-cs"/>
              </a:defRPr>
            </a:lvl5pPr>
            <a:lvl6pPr marL="361950" indent="-361950" algn="l" defTabSz="914400" rtl="0" eaLnBrk="1" latinLnBrk="0" hangingPunct="1">
              <a:lnSpc>
                <a:spcPct val="90000"/>
              </a:lnSpc>
              <a:spcBef>
                <a:spcPts val="800"/>
              </a:spcBef>
              <a:spcAft>
                <a:spcPts val="800"/>
              </a:spcAft>
              <a:buClr>
                <a:schemeClr val="bg2"/>
              </a:buClr>
              <a:buFont typeface="+mj-lt"/>
              <a:buAutoNum type="arabicPeriod"/>
              <a:tabLst/>
              <a:defRPr sz="2400" kern="1200">
                <a:solidFill>
                  <a:schemeClr val="bg2"/>
                </a:solidFill>
                <a:latin typeface="+mn-lt"/>
                <a:ea typeface="+mn-ea"/>
                <a:cs typeface="+mn-cs"/>
              </a:defRPr>
            </a:lvl6pPr>
            <a:lvl7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a:buFont typeface="Arial" panose="020B0604020202020204" pitchFamily="34" charset="0"/>
              <a:buChar char="•"/>
            </a:pPr>
            <a:r>
              <a:rPr lang="pt-PT" dirty="0"/>
              <a:t>Mid-high precipitation</a:t>
            </a:r>
            <a:endParaRPr lang="en-GB" dirty="0"/>
          </a:p>
          <a:p>
            <a:pPr>
              <a:buFont typeface="Arial" panose="020B0604020202020204" pitchFamily="34" charset="0"/>
              <a:buChar char="•"/>
            </a:pPr>
            <a:endParaRPr lang="en-GB" dirty="0"/>
          </a:p>
        </p:txBody>
      </p:sp>
    </p:spTree>
    <p:extLst>
      <p:ext uri="{BB962C8B-B14F-4D97-AF65-F5344CB8AC3E}">
        <p14:creationId xmlns:p14="http://schemas.microsoft.com/office/powerpoint/2010/main" val="889500130"/>
      </p:ext>
    </p:extLst>
  </p:cSld>
  <p:clrMapOvr>
    <a:masterClrMapping/>
  </p:clrMapOvr>
  <p:transition spd="slow">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297F10-0A60-44B8-87D6-63ACE149F7AE}"/>
              </a:ext>
            </a:extLst>
          </p:cNvPr>
          <p:cNvSpPr>
            <a:spLocks noGrp="1"/>
          </p:cNvSpPr>
          <p:nvPr>
            <p:ph type="title"/>
          </p:nvPr>
        </p:nvSpPr>
        <p:spPr/>
        <p:txBody>
          <a:bodyPr/>
          <a:lstStyle/>
          <a:p>
            <a:r>
              <a:rPr lang="pt-PT" dirty="0"/>
              <a:t>SDM Practical</a:t>
            </a:r>
            <a:endParaRPr lang="en-GB" dirty="0"/>
          </a:p>
        </p:txBody>
      </p:sp>
      <p:sp>
        <p:nvSpPr>
          <p:cNvPr id="3" name="Espaço Reservado para Texto Vertical 2">
            <a:extLst>
              <a:ext uri="{FF2B5EF4-FFF2-40B4-BE49-F238E27FC236}">
                <a16:creationId xmlns:a16="http://schemas.microsoft.com/office/drawing/2014/main" id="{7388BADC-6965-4887-880F-2D0BBBA7E84A}"/>
              </a:ext>
            </a:extLst>
          </p:cNvPr>
          <p:cNvSpPr>
            <a:spLocks noGrp="1"/>
          </p:cNvSpPr>
          <p:nvPr>
            <p:ph type="body" orient="vert" idx="1"/>
          </p:nvPr>
        </p:nvSpPr>
        <p:spPr>
          <a:xfrm>
            <a:off x="404663" y="1252836"/>
            <a:ext cx="5262464" cy="880020"/>
          </a:xfrm>
        </p:spPr>
        <p:txBody>
          <a:bodyPr/>
          <a:lstStyle/>
          <a:p>
            <a:pPr>
              <a:buFont typeface="Arial" panose="020B0604020202020204" pitchFamily="34" charset="0"/>
              <a:buChar char="•"/>
            </a:pPr>
            <a:r>
              <a:rPr lang="pt-PT" dirty="0"/>
              <a:t>Mediterranean horseshow bat</a:t>
            </a:r>
          </a:p>
          <a:p>
            <a:pPr lvl="1"/>
            <a:r>
              <a:rPr lang="pt-PT" dirty="0"/>
              <a:t>According to wikipedia:</a:t>
            </a:r>
            <a:endParaRPr lang="en-GB" dirty="0"/>
          </a:p>
        </p:txBody>
      </p:sp>
      <p:sp>
        <p:nvSpPr>
          <p:cNvPr id="5" name="Espaço Reservado para Número de Slide 4">
            <a:extLst>
              <a:ext uri="{FF2B5EF4-FFF2-40B4-BE49-F238E27FC236}">
                <a16:creationId xmlns:a16="http://schemas.microsoft.com/office/drawing/2014/main" id="{491ECC9C-192A-4656-B060-0A7BC1A8F775}"/>
              </a:ext>
            </a:extLst>
          </p:cNvPr>
          <p:cNvSpPr>
            <a:spLocks noGrp="1"/>
          </p:cNvSpPr>
          <p:nvPr>
            <p:ph type="sldNum" sz="quarter" idx="4"/>
          </p:nvPr>
        </p:nvSpPr>
        <p:spPr/>
        <p:txBody>
          <a:bodyPr/>
          <a:lstStyle/>
          <a:p>
            <a:fld id="{5EE7099E-8998-4851-915A-4F4831808297}" type="slidenum">
              <a:rPr lang="nl-NL" smtClean="0"/>
              <a:pPr/>
              <a:t>55</a:t>
            </a:fld>
            <a:endParaRPr lang="nl-NL"/>
          </a:p>
        </p:txBody>
      </p:sp>
      <p:pic>
        <p:nvPicPr>
          <p:cNvPr id="2050" name="Picture 2">
            <a:extLst>
              <a:ext uri="{FF2B5EF4-FFF2-40B4-BE49-F238E27FC236}">
                <a16:creationId xmlns:a16="http://schemas.microsoft.com/office/drawing/2014/main" id="{8C8FB367-2C14-4801-B8B1-191721B8B7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5055" y="404664"/>
            <a:ext cx="3102516" cy="1872208"/>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a:extLst>
              <a:ext uri="{FF2B5EF4-FFF2-40B4-BE49-F238E27FC236}">
                <a16:creationId xmlns:a16="http://schemas.microsoft.com/office/drawing/2014/main" id="{3A5AE3D8-2E39-4FFA-AA8E-42B1FB1C8748}"/>
              </a:ext>
            </a:extLst>
          </p:cNvPr>
          <p:cNvPicPr>
            <a:picLocks noChangeAspect="1"/>
          </p:cNvPicPr>
          <p:nvPr/>
        </p:nvPicPr>
        <p:blipFill>
          <a:blip r:embed="rId3"/>
          <a:stretch>
            <a:fillRect/>
          </a:stretch>
        </p:blipFill>
        <p:spPr>
          <a:xfrm>
            <a:off x="404662" y="2132856"/>
            <a:ext cx="7278787" cy="1561152"/>
          </a:xfrm>
          <a:prstGeom prst="rect">
            <a:avLst/>
          </a:prstGeom>
        </p:spPr>
      </p:pic>
      <p:sp>
        <p:nvSpPr>
          <p:cNvPr id="10" name="Retângulo 9">
            <a:extLst>
              <a:ext uri="{FF2B5EF4-FFF2-40B4-BE49-F238E27FC236}">
                <a16:creationId xmlns:a16="http://schemas.microsoft.com/office/drawing/2014/main" id="{20D0AF3C-7901-495D-B92C-9DF8CF8E8C23}"/>
              </a:ext>
            </a:extLst>
          </p:cNvPr>
          <p:cNvSpPr/>
          <p:nvPr/>
        </p:nvSpPr>
        <p:spPr>
          <a:xfrm>
            <a:off x="2364496" y="2553392"/>
            <a:ext cx="3456384"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Imagem 12">
            <a:extLst>
              <a:ext uri="{FF2B5EF4-FFF2-40B4-BE49-F238E27FC236}">
                <a16:creationId xmlns:a16="http://schemas.microsoft.com/office/drawing/2014/main" id="{770397A7-ABE6-41C7-9AF1-76FE37145CAE}"/>
              </a:ext>
            </a:extLst>
          </p:cNvPr>
          <p:cNvPicPr>
            <a:picLocks noChangeAspect="1"/>
          </p:cNvPicPr>
          <p:nvPr/>
        </p:nvPicPr>
        <p:blipFill>
          <a:blip r:embed="rId4"/>
          <a:stretch>
            <a:fillRect/>
          </a:stretch>
        </p:blipFill>
        <p:spPr>
          <a:xfrm>
            <a:off x="5939704" y="3573016"/>
            <a:ext cx="3193080" cy="2726433"/>
          </a:xfrm>
          <a:prstGeom prst="rect">
            <a:avLst/>
          </a:prstGeom>
        </p:spPr>
      </p:pic>
      <p:pic>
        <p:nvPicPr>
          <p:cNvPr id="14" name="Imagem 13">
            <a:extLst>
              <a:ext uri="{FF2B5EF4-FFF2-40B4-BE49-F238E27FC236}">
                <a16:creationId xmlns:a16="http://schemas.microsoft.com/office/drawing/2014/main" id="{4FA7F0F2-91A3-493A-86C7-E9440772E753}"/>
              </a:ext>
            </a:extLst>
          </p:cNvPr>
          <p:cNvPicPr>
            <a:picLocks noChangeAspect="1"/>
          </p:cNvPicPr>
          <p:nvPr/>
        </p:nvPicPr>
        <p:blipFill>
          <a:blip r:embed="rId5"/>
          <a:stretch>
            <a:fillRect/>
          </a:stretch>
        </p:blipFill>
        <p:spPr>
          <a:xfrm>
            <a:off x="9278786" y="4098178"/>
            <a:ext cx="1504950" cy="1238250"/>
          </a:xfrm>
          <a:prstGeom prst="rect">
            <a:avLst/>
          </a:prstGeom>
        </p:spPr>
      </p:pic>
      <p:pic>
        <p:nvPicPr>
          <p:cNvPr id="15" name="Imagem 14">
            <a:extLst>
              <a:ext uri="{FF2B5EF4-FFF2-40B4-BE49-F238E27FC236}">
                <a16:creationId xmlns:a16="http://schemas.microsoft.com/office/drawing/2014/main" id="{557623E2-634F-405C-BBE8-346FF71D12FA}"/>
              </a:ext>
            </a:extLst>
          </p:cNvPr>
          <p:cNvPicPr>
            <a:picLocks noChangeAspect="1"/>
          </p:cNvPicPr>
          <p:nvPr/>
        </p:nvPicPr>
        <p:blipFill>
          <a:blip r:embed="rId6"/>
          <a:stretch>
            <a:fillRect/>
          </a:stretch>
        </p:blipFill>
        <p:spPr>
          <a:xfrm>
            <a:off x="1711191" y="3791543"/>
            <a:ext cx="2921984" cy="2507906"/>
          </a:xfrm>
          <a:prstGeom prst="rect">
            <a:avLst/>
          </a:prstGeom>
        </p:spPr>
      </p:pic>
      <p:pic>
        <p:nvPicPr>
          <p:cNvPr id="16" name="Imagem 15">
            <a:extLst>
              <a:ext uri="{FF2B5EF4-FFF2-40B4-BE49-F238E27FC236}">
                <a16:creationId xmlns:a16="http://schemas.microsoft.com/office/drawing/2014/main" id="{9ED835C4-F3D2-4AF8-B4DB-472576085E74}"/>
              </a:ext>
            </a:extLst>
          </p:cNvPr>
          <p:cNvPicPr>
            <a:picLocks noChangeAspect="1"/>
          </p:cNvPicPr>
          <p:nvPr/>
        </p:nvPicPr>
        <p:blipFill>
          <a:blip r:embed="rId7"/>
          <a:stretch>
            <a:fillRect/>
          </a:stretch>
        </p:blipFill>
        <p:spPr>
          <a:xfrm>
            <a:off x="565229" y="4604389"/>
            <a:ext cx="1162050" cy="771525"/>
          </a:xfrm>
          <a:prstGeom prst="rect">
            <a:avLst/>
          </a:prstGeom>
        </p:spPr>
      </p:pic>
      <p:sp>
        <p:nvSpPr>
          <p:cNvPr id="17" name="Seta: para a Direita 16">
            <a:extLst>
              <a:ext uri="{FF2B5EF4-FFF2-40B4-BE49-F238E27FC236}">
                <a16:creationId xmlns:a16="http://schemas.microsoft.com/office/drawing/2014/main" id="{FB1F008B-05C9-4E6A-A927-52492D8FB01C}"/>
              </a:ext>
            </a:extLst>
          </p:cNvPr>
          <p:cNvSpPr/>
          <p:nvPr/>
        </p:nvSpPr>
        <p:spPr>
          <a:xfrm>
            <a:off x="4781679" y="4725144"/>
            <a:ext cx="1039201" cy="504056"/>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Espaço Reservado para Texto Vertical 2">
            <a:extLst>
              <a:ext uri="{FF2B5EF4-FFF2-40B4-BE49-F238E27FC236}">
                <a16:creationId xmlns:a16="http://schemas.microsoft.com/office/drawing/2014/main" id="{178EAAB2-6B70-4586-9805-431145C06FE7}"/>
              </a:ext>
            </a:extLst>
          </p:cNvPr>
          <p:cNvSpPr txBox="1">
            <a:spLocks/>
          </p:cNvSpPr>
          <p:nvPr/>
        </p:nvSpPr>
        <p:spPr>
          <a:xfrm>
            <a:off x="8953919" y="2658018"/>
            <a:ext cx="3102516" cy="657269"/>
          </a:xfrm>
          <a:prstGeom prst="rect">
            <a:avLst/>
          </a:prstGeom>
          <a:noFill/>
        </p:spPr>
        <p:txBody>
          <a:bodyPr vert="horz" wrap="square" lIns="0" tIns="0" rIns="0" bIns="0" rtlCol="0">
            <a:normAutofit lnSpcReduction="10000"/>
          </a:bodyPr>
          <a:lstStyle>
            <a:lvl1pPr marL="361950" indent="-361950" algn="l" defTabSz="914400" rtl="0" eaLnBrk="1" latinLnBrk="0" hangingPunct="1">
              <a:lnSpc>
                <a:spcPct val="90000"/>
              </a:lnSpc>
              <a:spcBef>
                <a:spcPts val="800"/>
              </a:spcBef>
              <a:spcAft>
                <a:spcPts val="800"/>
              </a:spcAft>
              <a:buClr>
                <a:schemeClr val="bg2"/>
              </a:buClr>
              <a:buFont typeface="+mj-lt"/>
              <a:buAutoNum type="arabicPeriod"/>
              <a:defRPr sz="2400" kern="1200">
                <a:solidFill>
                  <a:schemeClr val="bg2"/>
                </a:solidFill>
                <a:latin typeface="+mn-lt"/>
                <a:ea typeface="+mn-ea"/>
                <a:cs typeface="+mn-cs"/>
              </a:defRPr>
            </a:lvl1pPr>
            <a:lvl2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accent1"/>
                </a:solidFill>
                <a:latin typeface="+mn-lt"/>
                <a:ea typeface="+mn-ea"/>
                <a:cs typeface="+mn-cs"/>
              </a:defRPr>
            </a:lvl5pPr>
            <a:lvl6pPr marL="361950" indent="-361950" algn="l" defTabSz="914400" rtl="0" eaLnBrk="1" latinLnBrk="0" hangingPunct="1">
              <a:lnSpc>
                <a:spcPct val="90000"/>
              </a:lnSpc>
              <a:spcBef>
                <a:spcPts val="800"/>
              </a:spcBef>
              <a:spcAft>
                <a:spcPts val="800"/>
              </a:spcAft>
              <a:buClr>
                <a:schemeClr val="bg2"/>
              </a:buClr>
              <a:buFont typeface="+mj-lt"/>
              <a:buAutoNum type="arabicPeriod"/>
              <a:tabLst/>
              <a:defRPr sz="2400" kern="1200">
                <a:solidFill>
                  <a:schemeClr val="bg2"/>
                </a:solidFill>
                <a:latin typeface="+mn-lt"/>
                <a:ea typeface="+mn-ea"/>
                <a:cs typeface="+mn-cs"/>
              </a:defRPr>
            </a:lvl6pPr>
            <a:lvl7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marL="0" indent="0">
              <a:buNone/>
            </a:pPr>
            <a:r>
              <a:rPr lang="pt-PT" dirty="0">
                <a:solidFill>
                  <a:srgbClr val="FF0000"/>
                </a:solidFill>
              </a:rPr>
              <a:t>Notice: i did NOT use elevation</a:t>
            </a:r>
            <a:endParaRPr lang="en-GB" dirty="0">
              <a:solidFill>
                <a:srgbClr val="FF0000"/>
              </a:solidFill>
            </a:endParaRPr>
          </a:p>
        </p:txBody>
      </p:sp>
      <p:sp>
        <p:nvSpPr>
          <p:cNvPr id="21" name="Espaço Reservado para Texto Vertical 2">
            <a:extLst>
              <a:ext uri="{FF2B5EF4-FFF2-40B4-BE49-F238E27FC236}">
                <a16:creationId xmlns:a16="http://schemas.microsoft.com/office/drawing/2014/main" id="{7B3D6802-A66C-4422-BC08-C8D1809DF474}"/>
              </a:ext>
            </a:extLst>
          </p:cNvPr>
          <p:cNvSpPr txBox="1">
            <a:spLocks/>
          </p:cNvSpPr>
          <p:nvPr/>
        </p:nvSpPr>
        <p:spPr>
          <a:xfrm>
            <a:off x="9411543" y="5642044"/>
            <a:ext cx="2744787" cy="657269"/>
          </a:xfrm>
          <a:prstGeom prst="rect">
            <a:avLst/>
          </a:prstGeom>
          <a:noFill/>
        </p:spPr>
        <p:txBody>
          <a:bodyPr vert="horz" wrap="square" lIns="0" tIns="0" rIns="0" bIns="0" rtlCol="0">
            <a:normAutofit lnSpcReduction="10000"/>
          </a:bodyPr>
          <a:lstStyle>
            <a:lvl1pPr marL="361950" indent="-361950" algn="l" defTabSz="914400" rtl="0" eaLnBrk="1" latinLnBrk="0" hangingPunct="1">
              <a:lnSpc>
                <a:spcPct val="90000"/>
              </a:lnSpc>
              <a:spcBef>
                <a:spcPts val="800"/>
              </a:spcBef>
              <a:spcAft>
                <a:spcPts val="800"/>
              </a:spcAft>
              <a:buClr>
                <a:schemeClr val="bg2"/>
              </a:buClr>
              <a:buFont typeface="+mj-lt"/>
              <a:buAutoNum type="arabicPeriod"/>
              <a:defRPr sz="2400" kern="1200">
                <a:solidFill>
                  <a:schemeClr val="bg2"/>
                </a:solidFill>
                <a:latin typeface="+mn-lt"/>
                <a:ea typeface="+mn-ea"/>
                <a:cs typeface="+mn-cs"/>
              </a:defRPr>
            </a:lvl1pPr>
            <a:lvl2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accent1"/>
                </a:solidFill>
                <a:latin typeface="+mn-lt"/>
                <a:ea typeface="+mn-ea"/>
                <a:cs typeface="+mn-cs"/>
              </a:defRPr>
            </a:lvl5pPr>
            <a:lvl6pPr marL="361950" indent="-361950" algn="l" defTabSz="914400" rtl="0" eaLnBrk="1" latinLnBrk="0" hangingPunct="1">
              <a:lnSpc>
                <a:spcPct val="90000"/>
              </a:lnSpc>
              <a:spcBef>
                <a:spcPts val="800"/>
              </a:spcBef>
              <a:spcAft>
                <a:spcPts val="800"/>
              </a:spcAft>
              <a:buClr>
                <a:schemeClr val="bg2"/>
              </a:buClr>
              <a:buFont typeface="+mj-lt"/>
              <a:buAutoNum type="arabicPeriod"/>
              <a:tabLst/>
              <a:defRPr sz="2400" kern="1200">
                <a:solidFill>
                  <a:schemeClr val="bg2"/>
                </a:solidFill>
                <a:latin typeface="+mn-lt"/>
                <a:ea typeface="+mn-ea"/>
                <a:cs typeface="+mn-cs"/>
              </a:defRPr>
            </a:lvl6pPr>
            <a:lvl7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marL="0" indent="0">
              <a:buNone/>
            </a:pPr>
            <a:r>
              <a:rPr lang="pt-PT" dirty="0">
                <a:solidFill>
                  <a:srgbClr val="FF0000"/>
                </a:solidFill>
              </a:rPr>
              <a:t>But still “learned” the pattern</a:t>
            </a:r>
            <a:endParaRPr lang="en-GB" dirty="0">
              <a:solidFill>
                <a:srgbClr val="FF0000"/>
              </a:solidFill>
            </a:endParaRPr>
          </a:p>
        </p:txBody>
      </p:sp>
      <p:sp>
        <p:nvSpPr>
          <p:cNvPr id="18" name="Seta: para a Direita 17">
            <a:extLst>
              <a:ext uri="{FF2B5EF4-FFF2-40B4-BE49-F238E27FC236}">
                <a16:creationId xmlns:a16="http://schemas.microsoft.com/office/drawing/2014/main" id="{FAF6B0FB-B629-4278-9437-7909F9E4583E}"/>
              </a:ext>
            </a:extLst>
          </p:cNvPr>
          <p:cNvSpPr/>
          <p:nvPr/>
        </p:nvSpPr>
        <p:spPr>
          <a:xfrm>
            <a:off x="7899375" y="2759822"/>
            <a:ext cx="720080" cy="432048"/>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9443093"/>
      </p:ext>
    </p:extLst>
  </p:cSld>
  <p:clrMapOvr>
    <a:masterClrMapping/>
  </p:clrMapOvr>
  <p:transition spd="slow">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48B37C-E6F0-4E1C-A323-FCE078E0BF60}"/>
              </a:ext>
            </a:extLst>
          </p:cNvPr>
          <p:cNvSpPr>
            <a:spLocks noGrp="1"/>
          </p:cNvSpPr>
          <p:nvPr>
            <p:ph type="title"/>
          </p:nvPr>
        </p:nvSpPr>
        <p:spPr/>
        <p:txBody>
          <a:bodyPr/>
          <a:lstStyle/>
          <a:p>
            <a:r>
              <a:rPr lang="pt-PT" dirty="0"/>
              <a:t>SDM Practical</a:t>
            </a:r>
            <a:endParaRPr lang="en-GB" dirty="0"/>
          </a:p>
        </p:txBody>
      </p:sp>
      <p:sp>
        <p:nvSpPr>
          <p:cNvPr id="3" name="Espaço Reservado para Texto Vertical 2">
            <a:extLst>
              <a:ext uri="{FF2B5EF4-FFF2-40B4-BE49-F238E27FC236}">
                <a16:creationId xmlns:a16="http://schemas.microsoft.com/office/drawing/2014/main" id="{014E6420-7101-4113-A3D7-959938EAECFC}"/>
              </a:ext>
            </a:extLst>
          </p:cNvPr>
          <p:cNvSpPr>
            <a:spLocks noGrp="1"/>
          </p:cNvSpPr>
          <p:nvPr>
            <p:ph type="body" orient="vert" idx="1"/>
          </p:nvPr>
        </p:nvSpPr>
        <p:spPr>
          <a:xfrm>
            <a:off x="404663" y="1252836"/>
            <a:ext cx="9942984" cy="808012"/>
          </a:xfrm>
        </p:spPr>
        <p:txBody>
          <a:bodyPr>
            <a:normAutofit/>
          </a:bodyPr>
          <a:lstStyle/>
          <a:p>
            <a:pPr>
              <a:buFont typeface="Arial" panose="020B0604020202020204" pitchFamily="34" charset="0"/>
              <a:buChar char="•"/>
            </a:pPr>
            <a:r>
              <a:rPr lang="pt-PT" dirty="0"/>
              <a:t>MESS &amp; MOD in training area: </a:t>
            </a:r>
          </a:p>
          <a:p>
            <a:pPr lvl="1"/>
            <a:r>
              <a:rPr lang="pt-PT" dirty="0"/>
              <a:t>Absolutely no reason not to be confident in my models when predicting to the future (~50years) </a:t>
            </a:r>
            <a:endParaRPr lang="en-GB" dirty="0"/>
          </a:p>
        </p:txBody>
      </p:sp>
      <p:sp>
        <p:nvSpPr>
          <p:cNvPr id="5" name="Espaço Reservado para Número de Slide 4">
            <a:extLst>
              <a:ext uri="{FF2B5EF4-FFF2-40B4-BE49-F238E27FC236}">
                <a16:creationId xmlns:a16="http://schemas.microsoft.com/office/drawing/2014/main" id="{3BE7FB7D-DF16-44B8-AD0A-382D5D0320B2}"/>
              </a:ext>
            </a:extLst>
          </p:cNvPr>
          <p:cNvSpPr>
            <a:spLocks noGrp="1"/>
          </p:cNvSpPr>
          <p:nvPr>
            <p:ph type="sldNum" sz="quarter" idx="4"/>
          </p:nvPr>
        </p:nvSpPr>
        <p:spPr/>
        <p:txBody>
          <a:bodyPr/>
          <a:lstStyle/>
          <a:p>
            <a:fld id="{5EE7099E-8998-4851-915A-4F4831808297}" type="slidenum">
              <a:rPr lang="nl-NL" smtClean="0"/>
              <a:pPr/>
              <a:t>56</a:t>
            </a:fld>
            <a:endParaRPr lang="nl-NL"/>
          </a:p>
        </p:txBody>
      </p:sp>
      <p:pic>
        <p:nvPicPr>
          <p:cNvPr id="3074" name="Picture 2">
            <a:extLst>
              <a:ext uri="{FF2B5EF4-FFF2-40B4-BE49-F238E27FC236}">
                <a16:creationId xmlns:a16="http://schemas.microsoft.com/office/drawing/2014/main" id="{035B0BC2-FF80-49DC-B5B9-C468634B2F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604" y="2244215"/>
            <a:ext cx="4150786" cy="125679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311350FB-0C34-4FF9-B4C0-A61D4B5BDD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1303" y="2244215"/>
            <a:ext cx="4150789" cy="1256793"/>
          </a:xfrm>
          <a:prstGeom prst="rect">
            <a:avLst/>
          </a:prstGeom>
          <a:noFill/>
          <a:extLst>
            <a:ext uri="{909E8E84-426E-40DD-AFC4-6F175D3DCCD1}">
              <a14:hiddenFill xmlns:a14="http://schemas.microsoft.com/office/drawing/2010/main">
                <a:solidFill>
                  <a:srgbClr val="FFFFFF"/>
                </a:solidFill>
              </a14:hiddenFill>
            </a:ext>
          </a:extLst>
        </p:spPr>
      </p:pic>
      <p:sp>
        <p:nvSpPr>
          <p:cNvPr id="6" name="Seta: para a Direita 5">
            <a:extLst>
              <a:ext uri="{FF2B5EF4-FFF2-40B4-BE49-F238E27FC236}">
                <a16:creationId xmlns:a16="http://schemas.microsoft.com/office/drawing/2014/main" id="{334AEE80-26AB-4837-B4D9-F2F75E6A981E}"/>
              </a:ext>
            </a:extLst>
          </p:cNvPr>
          <p:cNvSpPr/>
          <p:nvPr/>
        </p:nvSpPr>
        <p:spPr>
          <a:xfrm>
            <a:off x="5487106" y="2708920"/>
            <a:ext cx="1224136" cy="432048"/>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Espaço Reservado para Texto Vertical 2">
            <a:extLst>
              <a:ext uri="{FF2B5EF4-FFF2-40B4-BE49-F238E27FC236}">
                <a16:creationId xmlns:a16="http://schemas.microsoft.com/office/drawing/2014/main" id="{EBF68761-CEBD-4028-8E14-686C387E03D6}"/>
              </a:ext>
            </a:extLst>
          </p:cNvPr>
          <p:cNvSpPr txBox="1">
            <a:spLocks/>
          </p:cNvSpPr>
          <p:nvPr/>
        </p:nvSpPr>
        <p:spPr>
          <a:xfrm>
            <a:off x="404662" y="3789040"/>
            <a:ext cx="6507530" cy="808012"/>
          </a:xfrm>
          <a:prstGeom prst="rect">
            <a:avLst/>
          </a:prstGeom>
          <a:noFill/>
        </p:spPr>
        <p:txBody>
          <a:bodyPr vert="horz" wrap="none" lIns="0" tIns="0" rIns="0" bIns="0" rtlCol="0">
            <a:normAutofit/>
          </a:bodyPr>
          <a:lstStyle>
            <a:lvl1pPr marL="361950" indent="-361950" algn="l" defTabSz="914400" rtl="0" eaLnBrk="1" latinLnBrk="0" hangingPunct="1">
              <a:lnSpc>
                <a:spcPct val="90000"/>
              </a:lnSpc>
              <a:spcBef>
                <a:spcPts val="800"/>
              </a:spcBef>
              <a:spcAft>
                <a:spcPts val="800"/>
              </a:spcAft>
              <a:buClr>
                <a:schemeClr val="bg2"/>
              </a:buClr>
              <a:buFont typeface="+mj-lt"/>
              <a:buAutoNum type="arabicPeriod"/>
              <a:defRPr sz="2400" kern="1200">
                <a:solidFill>
                  <a:schemeClr val="bg2"/>
                </a:solidFill>
                <a:latin typeface="+mn-lt"/>
                <a:ea typeface="+mn-ea"/>
                <a:cs typeface="+mn-cs"/>
              </a:defRPr>
            </a:lvl1pPr>
            <a:lvl2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accent1"/>
                </a:solidFill>
                <a:latin typeface="+mn-lt"/>
                <a:ea typeface="+mn-ea"/>
                <a:cs typeface="+mn-cs"/>
              </a:defRPr>
            </a:lvl5pPr>
            <a:lvl6pPr marL="361950" indent="-361950" algn="l" defTabSz="914400" rtl="0" eaLnBrk="1" latinLnBrk="0" hangingPunct="1">
              <a:lnSpc>
                <a:spcPct val="90000"/>
              </a:lnSpc>
              <a:spcBef>
                <a:spcPts val="800"/>
              </a:spcBef>
              <a:spcAft>
                <a:spcPts val="800"/>
              </a:spcAft>
              <a:buClr>
                <a:schemeClr val="bg2"/>
              </a:buClr>
              <a:buFont typeface="+mj-lt"/>
              <a:buAutoNum type="arabicPeriod"/>
              <a:tabLst/>
              <a:defRPr sz="2400" kern="1200">
                <a:solidFill>
                  <a:schemeClr val="bg2"/>
                </a:solidFill>
                <a:latin typeface="+mn-lt"/>
                <a:ea typeface="+mn-ea"/>
                <a:cs typeface="+mn-cs"/>
              </a:defRPr>
            </a:lvl6pPr>
            <a:lvl7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a:buFont typeface="Arial" panose="020B0604020202020204" pitchFamily="34" charset="0"/>
              <a:buChar char="•"/>
            </a:pPr>
            <a:r>
              <a:rPr lang="pt-PT" dirty="0"/>
              <a:t>MESS &amp; MOD for the globe (Present):</a:t>
            </a:r>
          </a:p>
        </p:txBody>
      </p:sp>
      <p:pic>
        <p:nvPicPr>
          <p:cNvPr id="3078" name="Picture 6">
            <a:extLst>
              <a:ext uri="{FF2B5EF4-FFF2-40B4-BE49-F238E27FC236}">
                <a16:creationId xmlns:a16="http://schemas.microsoft.com/office/drawing/2014/main" id="{81BA897D-1F66-4A27-8B40-9C7DB0B9FF2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7604" y="4281878"/>
            <a:ext cx="3852983" cy="192649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64DE7407-0CF0-471D-822E-00B0DF70B8A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27131" y="4280864"/>
            <a:ext cx="3852983" cy="1926492"/>
          </a:xfrm>
          <a:prstGeom prst="rect">
            <a:avLst/>
          </a:prstGeom>
          <a:noFill/>
          <a:extLst>
            <a:ext uri="{909E8E84-426E-40DD-AFC4-6F175D3DCCD1}">
              <a14:hiddenFill xmlns:a14="http://schemas.microsoft.com/office/drawing/2010/main">
                <a:solidFill>
                  <a:srgbClr val="FFFFFF"/>
                </a:solidFill>
              </a14:hiddenFill>
            </a:ext>
          </a:extLst>
        </p:spPr>
      </p:pic>
      <p:sp>
        <p:nvSpPr>
          <p:cNvPr id="12" name="Seta: para a Direita 11">
            <a:extLst>
              <a:ext uri="{FF2B5EF4-FFF2-40B4-BE49-F238E27FC236}">
                <a16:creationId xmlns:a16="http://schemas.microsoft.com/office/drawing/2014/main" id="{6703B4D7-E334-4AEE-8612-35EB77BB2AA5}"/>
              </a:ext>
            </a:extLst>
          </p:cNvPr>
          <p:cNvSpPr/>
          <p:nvPr/>
        </p:nvSpPr>
        <p:spPr>
          <a:xfrm>
            <a:off x="5487106" y="5013176"/>
            <a:ext cx="1224136" cy="432048"/>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Espaço Reservado para Texto Vertical 2">
            <a:extLst>
              <a:ext uri="{FF2B5EF4-FFF2-40B4-BE49-F238E27FC236}">
                <a16:creationId xmlns:a16="http://schemas.microsoft.com/office/drawing/2014/main" id="{5785CE15-5E19-4EB6-BF63-DFC644DA415B}"/>
              </a:ext>
            </a:extLst>
          </p:cNvPr>
          <p:cNvSpPr txBox="1">
            <a:spLocks/>
          </p:cNvSpPr>
          <p:nvPr/>
        </p:nvSpPr>
        <p:spPr>
          <a:xfrm>
            <a:off x="4778390" y="5543808"/>
            <a:ext cx="2554692" cy="808012"/>
          </a:xfrm>
          <a:prstGeom prst="rect">
            <a:avLst/>
          </a:prstGeom>
          <a:noFill/>
        </p:spPr>
        <p:txBody>
          <a:bodyPr vert="horz" wrap="square" lIns="0" tIns="0" rIns="0" bIns="0" rtlCol="0">
            <a:normAutofit fontScale="92500" lnSpcReduction="10000"/>
          </a:bodyPr>
          <a:lstStyle>
            <a:lvl1pPr marL="361950" indent="-361950" algn="l" defTabSz="914400" rtl="0" eaLnBrk="1" latinLnBrk="0" hangingPunct="1">
              <a:lnSpc>
                <a:spcPct val="90000"/>
              </a:lnSpc>
              <a:spcBef>
                <a:spcPts val="800"/>
              </a:spcBef>
              <a:spcAft>
                <a:spcPts val="800"/>
              </a:spcAft>
              <a:buClr>
                <a:schemeClr val="bg2"/>
              </a:buClr>
              <a:buFont typeface="+mj-lt"/>
              <a:buAutoNum type="arabicPeriod"/>
              <a:defRPr sz="2400" kern="1200">
                <a:solidFill>
                  <a:schemeClr val="bg2"/>
                </a:solidFill>
                <a:latin typeface="+mn-lt"/>
                <a:ea typeface="+mn-ea"/>
                <a:cs typeface="+mn-cs"/>
              </a:defRPr>
            </a:lvl1pPr>
            <a:lvl2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accent1"/>
                </a:solidFill>
                <a:latin typeface="+mn-lt"/>
                <a:ea typeface="+mn-ea"/>
                <a:cs typeface="+mn-cs"/>
              </a:defRPr>
            </a:lvl5pPr>
            <a:lvl6pPr marL="361950" indent="-361950" algn="l" defTabSz="914400" rtl="0" eaLnBrk="1" latinLnBrk="0" hangingPunct="1">
              <a:lnSpc>
                <a:spcPct val="90000"/>
              </a:lnSpc>
              <a:spcBef>
                <a:spcPts val="800"/>
              </a:spcBef>
              <a:spcAft>
                <a:spcPts val="800"/>
              </a:spcAft>
              <a:buClr>
                <a:schemeClr val="bg2"/>
              </a:buClr>
              <a:buFont typeface="+mj-lt"/>
              <a:buAutoNum type="arabicPeriod"/>
              <a:tabLst/>
              <a:defRPr sz="2400" kern="1200">
                <a:solidFill>
                  <a:schemeClr val="bg2"/>
                </a:solidFill>
                <a:latin typeface="+mn-lt"/>
                <a:ea typeface="+mn-ea"/>
                <a:cs typeface="+mn-cs"/>
              </a:defRPr>
            </a:lvl6pPr>
            <a:lvl7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a:buFont typeface="Arial" panose="020B0604020202020204" pitchFamily="34" charset="0"/>
              <a:buChar char="•"/>
            </a:pPr>
            <a:r>
              <a:rPr lang="pt-PT" dirty="0"/>
              <a:t>Some risk in the tropical regions &amp; the poles</a:t>
            </a:r>
            <a:endParaRPr lang="en-GB" dirty="0"/>
          </a:p>
        </p:txBody>
      </p:sp>
    </p:spTree>
    <p:extLst>
      <p:ext uri="{BB962C8B-B14F-4D97-AF65-F5344CB8AC3E}">
        <p14:creationId xmlns:p14="http://schemas.microsoft.com/office/powerpoint/2010/main" val="2789618161"/>
      </p:ext>
    </p:extLst>
  </p:cSld>
  <p:clrMapOvr>
    <a:masterClrMapping/>
  </p:clrMapOvr>
  <p:transition spd="slow">
    <p:wipe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1848C5-1D58-40FC-AE29-94043E8D02C9}"/>
              </a:ext>
            </a:extLst>
          </p:cNvPr>
          <p:cNvSpPr>
            <a:spLocks noGrp="1"/>
          </p:cNvSpPr>
          <p:nvPr>
            <p:ph type="title"/>
          </p:nvPr>
        </p:nvSpPr>
        <p:spPr/>
        <p:txBody>
          <a:bodyPr/>
          <a:lstStyle/>
          <a:p>
            <a:r>
              <a:rPr lang="pt-PT" dirty="0"/>
              <a:t>SDM Practical</a:t>
            </a:r>
            <a:endParaRPr lang="en-GB" dirty="0"/>
          </a:p>
        </p:txBody>
      </p:sp>
      <p:sp>
        <p:nvSpPr>
          <p:cNvPr id="3" name="Espaço Reservado para Texto Vertical 2">
            <a:extLst>
              <a:ext uri="{FF2B5EF4-FFF2-40B4-BE49-F238E27FC236}">
                <a16:creationId xmlns:a16="http://schemas.microsoft.com/office/drawing/2014/main" id="{8D26E40A-D502-4BFA-BBF3-672B6FD302E5}"/>
              </a:ext>
            </a:extLst>
          </p:cNvPr>
          <p:cNvSpPr>
            <a:spLocks noGrp="1"/>
          </p:cNvSpPr>
          <p:nvPr>
            <p:ph type="body" orient="vert" idx="1"/>
          </p:nvPr>
        </p:nvSpPr>
        <p:spPr>
          <a:xfrm>
            <a:off x="404663" y="1252836"/>
            <a:ext cx="10519048" cy="432048"/>
          </a:xfrm>
        </p:spPr>
        <p:txBody>
          <a:bodyPr/>
          <a:lstStyle/>
          <a:p>
            <a:pPr>
              <a:buFont typeface="Arial" panose="020B0604020202020204" pitchFamily="34" charset="0"/>
              <a:buChar char="•"/>
            </a:pPr>
            <a:r>
              <a:rPr lang="pt-PT" dirty="0"/>
              <a:t>MESS &amp; MOD for the globe (Future):</a:t>
            </a:r>
          </a:p>
          <a:p>
            <a:pPr>
              <a:buFont typeface="Arial" panose="020B0604020202020204" pitchFamily="34" charset="0"/>
              <a:buChar char="•"/>
            </a:pPr>
            <a:endParaRPr lang="en-GB" dirty="0"/>
          </a:p>
        </p:txBody>
      </p:sp>
      <p:sp>
        <p:nvSpPr>
          <p:cNvPr id="5" name="Espaço Reservado para Número de Slide 4">
            <a:extLst>
              <a:ext uri="{FF2B5EF4-FFF2-40B4-BE49-F238E27FC236}">
                <a16:creationId xmlns:a16="http://schemas.microsoft.com/office/drawing/2014/main" id="{267C9376-C42A-48B4-91CF-645165A93935}"/>
              </a:ext>
            </a:extLst>
          </p:cNvPr>
          <p:cNvSpPr>
            <a:spLocks noGrp="1"/>
          </p:cNvSpPr>
          <p:nvPr>
            <p:ph type="sldNum" sz="quarter" idx="4"/>
          </p:nvPr>
        </p:nvSpPr>
        <p:spPr/>
        <p:txBody>
          <a:bodyPr/>
          <a:lstStyle/>
          <a:p>
            <a:fld id="{5EE7099E-8998-4851-915A-4F4831808297}" type="slidenum">
              <a:rPr lang="nl-NL" smtClean="0"/>
              <a:pPr/>
              <a:t>57</a:t>
            </a:fld>
            <a:endParaRPr lang="nl-NL"/>
          </a:p>
        </p:txBody>
      </p:sp>
      <p:pic>
        <p:nvPicPr>
          <p:cNvPr id="4098" name="Picture 2">
            <a:extLst>
              <a:ext uri="{FF2B5EF4-FFF2-40B4-BE49-F238E27FC236}">
                <a16:creationId xmlns:a16="http://schemas.microsoft.com/office/drawing/2014/main" id="{D2501FBB-785C-4364-87DC-DC249F87C35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6567" y="1859479"/>
            <a:ext cx="4680520" cy="234026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7790365F-9915-44C7-9417-49A380C057E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18549" y="1859479"/>
            <a:ext cx="4680520" cy="2340260"/>
          </a:xfrm>
          <a:prstGeom prst="rect">
            <a:avLst/>
          </a:prstGeom>
          <a:noFill/>
          <a:extLst>
            <a:ext uri="{909E8E84-426E-40DD-AFC4-6F175D3DCCD1}">
              <a14:hiddenFill xmlns:a14="http://schemas.microsoft.com/office/drawing/2010/main">
                <a:solidFill>
                  <a:srgbClr val="FFFFFF"/>
                </a:solidFill>
              </a14:hiddenFill>
            </a:ext>
          </a:extLst>
        </p:spPr>
      </p:pic>
      <p:sp>
        <p:nvSpPr>
          <p:cNvPr id="6" name="Seta: para a Direita 5">
            <a:extLst>
              <a:ext uri="{FF2B5EF4-FFF2-40B4-BE49-F238E27FC236}">
                <a16:creationId xmlns:a16="http://schemas.microsoft.com/office/drawing/2014/main" id="{BD874B78-1FBB-4809-BA88-AB0CE02D9281}"/>
              </a:ext>
            </a:extLst>
          </p:cNvPr>
          <p:cNvSpPr/>
          <p:nvPr/>
        </p:nvSpPr>
        <p:spPr>
          <a:xfrm>
            <a:off x="5779217" y="2705573"/>
            <a:ext cx="1083060" cy="648072"/>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Espaço Reservado para Texto Vertical 2">
            <a:extLst>
              <a:ext uri="{FF2B5EF4-FFF2-40B4-BE49-F238E27FC236}">
                <a16:creationId xmlns:a16="http://schemas.microsoft.com/office/drawing/2014/main" id="{33D02546-BD8E-45E2-921B-A7898CF355B4}"/>
              </a:ext>
            </a:extLst>
          </p:cNvPr>
          <p:cNvSpPr txBox="1">
            <a:spLocks/>
          </p:cNvSpPr>
          <p:nvPr/>
        </p:nvSpPr>
        <p:spPr>
          <a:xfrm>
            <a:off x="626567" y="4653136"/>
            <a:ext cx="11251004" cy="808012"/>
          </a:xfrm>
          <a:prstGeom prst="rect">
            <a:avLst/>
          </a:prstGeom>
          <a:noFill/>
        </p:spPr>
        <p:txBody>
          <a:bodyPr vert="horz" wrap="square" lIns="0" tIns="0" rIns="0" bIns="0" rtlCol="0">
            <a:normAutofit lnSpcReduction="10000"/>
          </a:bodyPr>
          <a:lstStyle>
            <a:lvl1pPr marL="361950" indent="-361950" algn="l" defTabSz="914400" rtl="0" eaLnBrk="1" latinLnBrk="0" hangingPunct="1">
              <a:lnSpc>
                <a:spcPct val="90000"/>
              </a:lnSpc>
              <a:spcBef>
                <a:spcPts val="800"/>
              </a:spcBef>
              <a:spcAft>
                <a:spcPts val="800"/>
              </a:spcAft>
              <a:buClr>
                <a:schemeClr val="bg2"/>
              </a:buClr>
              <a:buFont typeface="+mj-lt"/>
              <a:buAutoNum type="arabicPeriod"/>
              <a:defRPr sz="2400" kern="1200">
                <a:solidFill>
                  <a:schemeClr val="bg2"/>
                </a:solidFill>
                <a:latin typeface="+mn-lt"/>
                <a:ea typeface="+mn-ea"/>
                <a:cs typeface="+mn-cs"/>
              </a:defRPr>
            </a:lvl1pPr>
            <a:lvl2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accent1"/>
                </a:solidFill>
                <a:latin typeface="+mn-lt"/>
                <a:ea typeface="+mn-ea"/>
                <a:cs typeface="+mn-cs"/>
              </a:defRPr>
            </a:lvl5pPr>
            <a:lvl6pPr marL="361950" indent="-361950" algn="l" defTabSz="914400" rtl="0" eaLnBrk="1" latinLnBrk="0" hangingPunct="1">
              <a:lnSpc>
                <a:spcPct val="90000"/>
              </a:lnSpc>
              <a:spcBef>
                <a:spcPts val="800"/>
              </a:spcBef>
              <a:spcAft>
                <a:spcPts val="800"/>
              </a:spcAft>
              <a:buClr>
                <a:schemeClr val="bg2"/>
              </a:buClr>
              <a:buFont typeface="+mj-lt"/>
              <a:buAutoNum type="arabicPeriod"/>
              <a:tabLst/>
              <a:defRPr sz="2400" kern="1200">
                <a:solidFill>
                  <a:schemeClr val="bg2"/>
                </a:solidFill>
                <a:latin typeface="+mn-lt"/>
                <a:ea typeface="+mn-ea"/>
                <a:cs typeface="+mn-cs"/>
              </a:defRPr>
            </a:lvl6pPr>
            <a:lvl7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a:buFont typeface="Arial" panose="020B0604020202020204" pitchFamily="34" charset="0"/>
              <a:buChar char="•"/>
            </a:pPr>
            <a:r>
              <a:rPr lang="pt-PT" dirty="0"/>
              <a:t>More risk in the tropical regions &amp; the poles</a:t>
            </a:r>
          </a:p>
          <a:p>
            <a:pPr>
              <a:buFont typeface="Arial" panose="020B0604020202020204" pitchFamily="34" charset="0"/>
              <a:buChar char="•"/>
            </a:pPr>
            <a:r>
              <a:rPr lang="pt-PT" dirty="0"/>
              <a:t>More risk near the actual current distribution ( north of the sahara)</a:t>
            </a:r>
            <a:endParaRPr lang="en-GB" dirty="0"/>
          </a:p>
        </p:txBody>
      </p:sp>
    </p:spTree>
    <p:extLst>
      <p:ext uri="{BB962C8B-B14F-4D97-AF65-F5344CB8AC3E}">
        <p14:creationId xmlns:p14="http://schemas.microsoft.com/office/powerpoint/2010/main" val="1175339753"/>
      </p:ext>
    </p:extLst>
  </p:cSld>
  <p:clrMapOvr>
    <a:masterClrMapping/>
  </p:clrMapOvr>
  <p:transition spd="slow">
    <p:wipe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16F51D-BEFA-4BE9-9EA6-E1608C88EB70}"/>
              </a:ext>
            </a:extLst>
          </p:cNvPr>
          <p:cNvSpPr>
            <a:spLocks noGrp="1"/>
          </p:cNvSpPr>
          <p:nvPr>
            <p:ph type="title"/>
          </p:nvPr>
        </p:nvSpPr>
        <p:spPr/>
        <p:txBody>
          <a:bodyPr/>
          <a:lstStyle/>
          <a:p>
            <a:r>
              <a:rPr lang="pt-PT" dirty="0"/>
              <a:t>SDM Practical</a:t>
            </a:r>
            <a:endParaRPr lang="en-GB" dirty="0"/>
          </a:p>
        </p:txBody>
      </p:sp>
      <p:sp>
        <p:nvSpPr>
          <p:cNvPr id="3" name="Espaço Reservado para Texto Vertical 2">
            <a:extLst>
              <a:ext uri="{FF2B5EF4-FFF2-40B4-BE49-F238E27FC236}">
                <a16:creationId xmlns:a16="http://schemas.microsoft.com/office/drawing/2014/main" id="{F6712AB8-75AE-44DB-854C-0F4EC71A8383}"/>
              </a:ext>
            </a:extLst>
          </p:cNvPr>
          <p:cNvSpPr>
            <a:spLocks noGrp="1"/>
          </p:cNvSpPr>
          <p:nvPr>
            <p:ph type="body" orient="vert" idx="1"/>
          </p:nvPr>
        </p:nvSpPr>
        <p:spPr>
          <a:xfrm>
            <a:off x="404663" y="1252836"/>
            <a:ext cx="5262464" cy="4795836"/>
          </a:xfrm>
        </p:spPr>
        <p:txBody>
          <a:bodyPr wrap="square"/>
          <a:lstStyle/>
          <a:p>
            <a:pPr>
              <a:buFont typeface="Arial" panose="020B0604020202020204" pitchFamily="34" charset="0"/>
              <a:buChar char="•"/>
            </a:pPr>
            <a:r>
              <a:rPr lang="pt-PT" dirty="0"/>
              <a:t>Now, using R outputs (ugly maps!)</a:t>
            </a:r>
          </a:p>
          <a:p>
            <a:pPr lvl="1"/>
            <a:r>
              <a:rPr lang="pt-PT" dirty="0"/>
              <a:t>You can do better using GIS</a:t>
            </a:r>
          </a:p>
          <a:p>
            <a:pPr lvl="1"/>
            <a:endParaRPr lang="pt-PT" dirty="0"/>
          </a:p>
          <a:p>
            <a:pPr>
              <a:buFont typeface="Arial" panose="020B0604020202020204" pitchFamily="34" charset="0"/>
              <a:buChar char="•"/>
            </a:pPr>
            <a:r>
              <a:rPr lang="pt-PT" dirty="0"/>
              <a:t>Probability maps</a:t>
            </a:r>
          </a:p>
          <a:p>
            <a:pPr lvl="1"/>
            <a:r>
              <a:rPr lang="pt-PT" dirty="0"/>
              <a:t>This is equivalent to the maxent results</a:t>
            </a:r>
          </a:p>
          <a:p>
            <a:pPr lvl="1"/>
            <a:endParaRPr lang="pt-PT" dirty="0"/>
          </a:p>
          <a:p>
            <a:pPr>
              <a:buFont typeface="Arial" panose="020B0604020202020204" pitchFamily="34" charset="0"/>
              <a:buChar char="•"/>
            </a:pPr>
            <a:r>
              <a:rPr lang="pt-PT" dirty="0"/>
              <a:t>We can already see see that there are very big differences in probability</a:t>
            </a:r>
          </a:p>
          <a:p>
            <a:pPr lvl="1"/>
            <a:r>
              <a:rPr lang="pt-PT" dirty="0"/>
              <a:t>Habitat suitability seems to displace northwards</a:t>
            </a:r>
          </a:p>
          <a:p>
            <a:pPr lvl="1"/>
            <a:r>
              <a:rPr lang="pt-PT" dirty="0"/>
              <a:t>Inline, with increasing temperatures and changes in precipitation</a:t>
            </a:r>
          </a:p>
          <a:p>
            <a:pPr>
              <a:buFont typeface="Arial" panose="020B0604020202020204" pitchFamily="34" charset="0"/>
              <a:buChar char="•"/>
            </a:pPr>
            <a:endParaRPr lang="en-GB" dirty="0"/>
          </a:p>
        </p:txBody>
      </p:sp>
      <p:sp>
        <p:nvSpPr>
          <p:cNvPr id="5" name="Espaço Reservado para Número de Slide 4">
            <a:extLst>
              <a:ext uri="{FF2B5EF4-FFF2-40B4-BE49-F238E27FC236}">
                <a16:creationId xmlns:a16="http://schemas.microsoft.com/office/drawing/2014/main" id="{3DBA09CA-CB2A-41BE-95A4-B3BE2EEC9C0F}"/>
              </a:ext>
            </a:extLst>
          </p:cNvPr>
          <p:cNvSpPr>
            <a:spLocks noGrp="1"/>
          </p:cNvSpPr>
          <p:nvPr>
            <p:ph type="sldNum" sz="quarter" idx="4"/>
          </p:nvPr>
        </p:nvSpPr>
        <p:spPr/>
        <p:txBody>
          <a:bodyPr/>
          <a:lstStyle/>
          <a:p>
            <a:fld id="{5EE7099E-8998-4851-915A-4F4831808297}" type="slidenum">
              <a:rPr lang="nl-NL" smtClean="0"/>
              <a:pPr/>
              <a:t>58</a:t>
            </a:fld>
            <a:endParaRPr lang="nl-NL"/>
          </a:p>
        </p:txBody>
      </p:sp>
      <p:pic>
        <p:nvPicPr>
          <p:cNvPr id="6" name="Imagem 5">
            <a:extLst>
              <a:ext uri="{FF2B5EF4-FFF2-40B4-BE49-F238E27FC236}">
                <a16:creationId xmlns:a16="http://schemas.microsoft.com/office/drawing/2014/main" id="{F2775EBD-C285-4771-966E-80FE7B13C75B}"/>
              </a:ext>
            </a:extLst>
          </p:cNvPr>
          <p:cNvPicPr/>
          <p:nvPr/>
        </p:nvPicPr>
        <p:blipFill>
          <a:blip r:embed="rId2"/>
          <a:stretch>
            <a:fillRect/>
          </a:stretch>
        </p:blipFill>
        <p:spPr>
          <a:xfrm>
            <a:off x="5883151" y="1104900"/>
            <a:ext cx="6116320" cy="4648200"/>
          </a:xfrm>
          <a:prstGeom prst="rect">
            <a:avLst/>
          </a:prstGeom>
        </p:spPr>
      </p:pic>
    </p:spTree>
    <p:extLst>
      <p:ext uri="{BB962C8B-B14F-4D97-AF65-F5344CB8AC3E}">
        <p14:creationId xmlns:p14="http://schemas.microsoft.com/office/powerpoint/2010/main" val="3424604498"/>
      </p:ext>
    </p:extLst>
  </p:cSld>
  <p:clrMapOvr>
    <a:masterClrMapping/>
  </p:clrMapOvr>
  <p:transition spd="slow">
    <p:wipe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F35E0B-F458-4DB1-8611-4DA31B07218C}"/>
              </a:ext>
            </a:extLst>
          </p:cNvPr>
          <p:cNvSpPr>
            <a:spLocks noGrp="1"/>
          </p:cNvSpPr>
          <p:nvPr>
            <p:ph type="title"/>
          </p:nvPr>
        </p:nvSpPr>
        <p:spPr/>
        <p:txBody>
          <a:bodyPr/>
          <a:lstStyle/>
          <a:p>
            <a:r>
              <a:rPr lang="pt-PT" dirty="0"/>
              <a:t>SDM Practical</a:t>
            </a:r>
            <a:endParaRPr lang="en-GB" dirty="0"/>
          </a:p>
        </p:txBody>
      </p:sp>
      <p:sp>
        <p:nvSpPr>
          <p:cNvPr id="3" name="Espaço Reservado para Texto Vertical 2">
            <a:extLst>
              <a:ext uri="{FF2B5EF4-FFF2-40B4-BE49-F238E27FC236}">
                <a16:creationId xmlns:a16="http://schemas.microsoft.com/office/drawing/2014/main" id="{ECEF55CC-9892-4AAF-8697-4BF580AF2352}"/>
              </a:ext>
            </a:extLst>
          </p:cNvPr>
          <p:cNvSpPr>
            <a:spLocks noGrp="1"/>
          </p:cNvSpPr>
          <p:nvPr>
            <p:ph type="body" orient="vert" idx="1"/>
          </p:nvPr>
        </p:nvSpPr>
        <p:spPr>
          <a:xfrm>
            <a:off x="404663" y="1252836"/>
            <a:ext cx="4470376" cy="4795836"/>
          </a:xfrm>
        </p:spPr>
        <p:txBody>
          <a:bodyPr wrap="square"/>
          <a:lstStyle/>
          <a:p>
            <a:pPr>
              <a:buFont typeface="Arial" panose="020B0604020202020204" pitchFamily="34" charset="0"/>
              <a:buChar char="•"/>
            </a:pPr>
            <a:r>
              <a:rPr lang="pt-PT" dirty="0"/>
              <a:t>Presence/Absence maps</a:t>
            </a:r>
          </a:p>
          <a:p>
            <a:pPr lvl="1"/>
            <a:r>
              <a:rPr lang="pt-PT" dirty="0"/>
              <a:t>But now using the thrshold</a:t>
            </a:r>
          </a:p>
          <a:p>
            <a:pPr lvl="1"/>
            <a:endParaRPr lang="pt-PT" dirty="0"/>
          </a:p>
          <a:p>
            <a:pPr>
              <a:buFont typeface="Arial" panose="020B0604020202020204" pitchFamily="34" charset="0"/>
              <a:buChar char="•"/>
            </a:pPr>
            <a:r>
              <a:rPr lang="pt-PT" dirty="0"/>
              <a:t>More easily visible the displacement of suitable habitat</a:t>
            </a:r>
          </a:p>
          <a:p>
            <a:pPr>
              <a:buFont typeface="Arial" panose="020B0604020202020204" pitchFamily="34" charset="0"/>
              <a:buChar char="•"/>
            </a:pPr>
            <a:endParaRPr lang="pt-PT" dirty="0"/>
          </a:p>
          <a:p>
            <a:pPr>
              <a:buFont typeface="Arial" panose="020B0604020202020204" pitchFamily="34" charset="0"/>
              <a:buChar char="•"/>
            </a:pPr>
            <a:r>
              <a:rPr lang="pt-PT" dirty="0"/>
              <a:t>Again, you can make nicer maps using GIS</a:t>
            </a:r>
          </a:p>
          <a:p>
            <a:pPr lvl="1"/>
            <a:r>
              <a:rPr lang="pt-PT" dirty="0"/>
              <a:t>And following the 10 golden rules!</a:t>
            </a:r>
            <a:endParaRPr lang="en-GB" dirty="0"/>
          </a:p>
        </p:txBody>
      </p:sp>
      <p:sp>
        <p:nvSpPr>
          <p:cNvPr id="5" name="Espaço Reservado para Número de Slide 4">
            <a:extLst>
              <a:ext uri="{FF2B5EF4-FFF2-40B4-BE49-F238E27FC236}">
                <a16:creationId xmlns:a16="http://schemas.microsoft.com/office/drawing/2014/main" id="{2825843E-C7E1-48C0-8E0B-3E149C5F8D19}"/>
              </a:ext>
            </a:extLst>
          </p:cNvPr>
          <p:cNvSpPr>
            <a:spLocks noGrp="1"/>
          </p:cNvSpPr>
          <p:nvPr>
            <p:ph type="sldNum" sz="quarter" idx="4"/>
          </p:nvPr>
        </p:nvSpPr>
        <p:spPr/>
        <p:txBody>
          <a:bodyPr/>
          <a:lstStyle/>
          <a:p>
            <a:fld id="{5EE7099E-8998-4851-915A-4F4831808297}" type="slidenum">
              <a:rPr lang="nl-NL" smtClean="0"/>
              <a:pPr/>
              <a:t>59</a:t>
            </a:fld>
            <a:endParaRPr lang="nl-NL"/>
          </a:p>
        </p:txBody>
      </p:sp>
      <p:pic>
        <p:nvPicPr>
          <p:cNvPr id="6" name="Imagem 5">
            <a:extLst>
              <a:ext uri="{FF2B5EF4-FFF2-40B4-BE49-F238E27FC236}">
                <a16:creationId xmlns:a16="http://schemas.microsoft.com/office/drawing/2014/main" id="{C40120E6-7A3F-430A-AEAD-885203BEFCF0}"/>
              </a:ext>
            </a:extLst>
          </p:cNvPr>
          <p:cNvPicPr/>
          <p:nvPr/>
        </p:nvPicPr>
        <p:blipFill>
          <a:blip r:embed="rId2"/>
          <a:stretch>
            <a:fillRect/>
          </a:stretch>
        </p:blipFill>
        <p:spPr>
          <a:xfrm>
            <a:off x="5091063" y="935277"/>
            <a:ext cx="6867454" cy="5139952"/>
          </a:xfrm>
          <a:prstGeom prst="rect">
            <a:avLst/>
          </a:prstGeom>
        </p:spPr>
      </p:pic>
    </p:spTree>
    <p:extLst>
      <p:ext uri="{BB962C8B-B14F-4D97-AF65-F5344CB8AC3E}">
        <p14:creationId xmlns:p14="http://schemas.microsoft.com/office/powerpoint/2010/main" val="3340121111"/>
      </p:ext>
    </p:extLst>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76148C-1007-48C7-8777-39EF5CD39996}"/>
              </a:ext>
            </a:extLst>
          </p:cNvPr>
          <p:cNvSpPr>
            <a:spLocks noGrp="1"/>
          </p:cNvSpPr>
          <p:nvPr>
            <p:ph type="title"/>
          </p:nvPr>
        </p:nvSpPr>
        <p:spPr/>
        <p:txBody>
          <a:bodyPr/>
          <a:lstStyle/>
          <a:p>
            <a:r>
              <a:rPr lang="pt-PT" dirty="0"/>
              <a:t>SDM Practical</a:t>
            </a:r>
            <a:endParaRPr lang="en-GB" dirty="0"/>
          </a:p>
        </p:txBody>
      </p:sp>
      <p:sp>
        <p:nvSpPr>
          <p:cNvPr id="5" name="Espaço Reservado para Número de Slide 4">
            <a:extLst>
              <a:ext uri="{FF2B5EF4-FFF2-40B4-BE49-F238E27FC236}">
                <a16:creationId xmlns:a16="http://schemas.microsoft.com/office/drawing/2014/main" id="{88F22128-FDB3-482D-931F-9DB49823FEE9}"/>
              </a:ext>
            </a:extLst>
          </p:cNvPr>
          <p:cNvSpPr>
            <a:spLocks noGrp="1"/>
          </p:cNvSpPr>
          <p:nvPr>
            <p:ph type="sldNum" sz="quarter" idx="4"/>
          </p:nvPr>
        </p:nvSpPr>
        <p:spPr/>
        <p:txBody>
          <a:bodyPr/>
          <a:lstStyle/>
          <a:p>
            <a:fld id="{5EE7099E-8998-4851-915A-4F4831808297}" type="slidenum">
              <a:rPr lang="nl-NL" smtClean="0"/>
              <a:pPr/>
              <a:t>6</a:t>
            </a:fld>
            <a:endParaRPr lang="nl-NL"/>
          </a:p>
        </p:txBody>
      </p:sp>
      <p:pic>
        <p:nvPicPr>
          <p:cNvPr id="6" name="Imagem 5">
            <a:extLst>
              <a:ext uri="{FF2B5EF4-FFF2-40B4-BE49-F238E27FC236}">
                <a16:creationId xmlns:a16="http://schemas.microsoft.com/office/drawing/2014/main" id="{B9773CD7-1E9C-481A-B2F2-4364BEB41694}"/>
              </a:ext>
            </a:extLst>
          </p:cNvPr>
          <p:cNvPicPr>
            <a:picLocks noChangeAspect="1"/>
          </p:cNvPicPr>
          <p:nvPr/>
        </p:nvPicPr>
        <p:blipFill rotWithShape="1">
          <a:blip r:embed="rId2"/>
          <a:srcRect r="47861"/>
          <a:stretch/>
        </p:blipFill>
        <p:spPr>
          <a:xfrm>
            <a:off x="404662" y="1412776"/>
            <a:ext cx="4935018" cy="4816871"/>
          </a:xfrm>
          <a:prstGeom prst="rect">
            <a:avLst/>
          </a:prstGeom>
        </p:spPr>
      </p:pic>
      <p:sp>
        <p:nvSpPr>
          <p:cNvPr id="7" name="Retângulo 6">
            <a:extLst>
              <a:ext uri="{FF2B5EF4-FFF2-40B4-BE49-F238E27FC236}">
                <a16:creationId xmlns:a16="http://schemas.microsoft.com/office/drawing/2014/main" id="{6D73DD64-C502-4E0F-ADE5-DA7F31E03DF6}"/>
              </a:ext>
            </a:extLst>
          </p:cNvPr>
          <p:cNvSpPr/>
          <p:nvPr/>
        </p:nvSpPr>
        <p:spPr>
          <a:xfrm>
            <a:off x="770584" y="1484784"/>
            <a:ext cx="4320480" cy="7200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Espaço Reservado para Texto Vertical 2">
            <a:extLst>
              <a:ext uri="{FF2B5EF4-FFF2-40B4-BE49-F238E27FC236}">
                <a16:creationId xmlns:a16="http://schemas.microsoft.com/office/drawing/2014/main" id="{11B9D17C-1C94-46C2-899F-773125C46541}"/>
              </a:ext>
            </a:extLst>
          </p:cNvPr>
          <p:cNvSpPr>
            <a:spLocks noGrp="1"/>
          </p:cNvSpPr>
          <p:nvPr>
            <p:ph type="body" orient="vert" idx="1"/>
          </p:nvPr>
        </p:nvSpPr>
        <p:spPr>
          <a:xfrm>
            <a:off x="5705602" y="1484784"/>
            <a:ext cx="6370237" cy="4816870"/>
          </a:xfrm>
        </p:spPr>
        <p:txBody>
          <a:bodyPr wrap="square">
            <a:normAutofit fontScale="70000" lnSpcReduction="20000"/>
          </a:bodyPr>
          <a:lstStyle/>
          <a:p>
            <a:pPr marL="0" indent="0">
              <a:buNone/>
            </a:pPr>
            <a:r>
              <a:rPr lang="pt-PT" dirty="0">
                <a:solidFill>
                  <a:srgbClr val="FF0000"/>
                </a:solidFill>
              </a:rPr>
              <a:t>The most important command are the first two:</a:t>
            </a:r>
          </a:p>
          <a:p>
            <a:r>
              <a:rPr lang="pt-PT" dirty="0">
                <a:solidFill>
                  <a:srgbClr val="001158"/>
                </a:solidFill>
              </a:rPr>
              <a:t>Dir.create - creates a new folder in c:\Practical</a:t>
            </a:r>
          </a:p>
          <a:p>
            <a:r>
              <a:rPr lang="pt-PT" dirty="0">
                <a:solidFill>
                  <a:srgbClr val="001158"/>
                </a:solidFill>
              </a:rPr>
              <a:t>Setwd –”set work directory”</a:t>
            </a:r>
          </a:p>
          <a:p>
            <a:pPr marL="523875" lvl="1" indent="-342900"/>
            <a:endParaRPr lang="en-GB" dirty="0">
              <a:solidFill>
                <a:srgbClr val="001158"/>
              </a:solidFill>
            </a:endParaRPr>
          </a:p>
          <a:p>
            <a:pPr marL="342900" indent="-342900">
              <a:buFont typeface="Arial" panose="020B0604020202020204" pitchFamily="34" charset="0"/>
              <a:buChar char="•"/>
            </a:pPr>
            <a:r>
              <a:rPr lang="en-GB" dirty="0">
                <a:solidFill>
                  <a:srgbClr val="001158"/>
                </a:solidFill>
              </a:rPr>
              <a:t>Once you do that – all your files have a “relative path” meaning:</a:t>
            </a:r>
          </a:p>
          <a:p>
            <a:pPr marL="523875" lvl="1" indent="-342900"/>
            <a:r>
              <a:rPr lang="en-GB" dirty="0">
                <a:solidFill>
                  <a:srgbClr val="001158"/>
                </a:solidFill>
              </a:rPr>
              <a:t>Folders are an folder X, located in relation to c:\Practical</a:t>
            </a:r>
          </a:p>
          <a:p>
            <a:pPr marL="523875" lvl="1" indent="-342900"/>
            <a:endParaRPr lang="en-GB" dirty="0">
              <a:solidFill>
                <a:srgbClr val="001158"/>
              </a:solidFill>
            </a:endParaRPr>
          </a:p>
          <a:p>
            <a:pPr marL="342900" indent="-342900">
              <a:buFont typeface="Arial" panose="020B0604020202020204" pitchFamily="34" charset="0"/>
              <a:buChar char="•"/>
            </a:pPr>
            <a:r>
              <a:rPr lang="en-GB" dirty="0">
                <a:solidFill>
                  <a:srgbClr val="001158"/>
                </a:solidFill>
              </a:rPr>
              <a:t>The rest create different folders </a:t>
            </a:r>
          </a:p>
          <a:p>
            <a:pPr marL="523875" lvl="1" indent="-342900"/>
            <a:r>
              <a:rPr lang="en-GB" dirty="0">
                <a:solidFill>
                  <a:srgbClr val="001158"/>
                </a:solidFill>
              </a:rPr>
              <a:t>Does not overwrite if it is already existing</a:t>
            </a:r>
          </a:p>
          <a:p>
            <a:pPr marL="523875" lvl="1" indent="-342900"/>
            <a:endParaRPr lang="en-GB" dirty="0">
              <a:solidFill>
                <a:srgbClr val="001158"/>
              </a:solidFill>
            </a:endParaRPr>
          </a:p>
          <a:p>
            <a:pPr marL="342900" indent="-342900">
              <a:buFont typeface="Arial" panose="020B0604020202020204" pitchFamily="34" charset="0"/>
              <a:buChar char="•"/>
            </a:pPr>
            <a:r>
              <a:rPr lang="en-GB" u="sng" dirty="0">
                <a:solidFill>
                  <a:srgbClr val="001158"/>
                </a:solidFill>
              </a:rPr>
              <a:t>Notice:</a:t>
            </a:r>
          </a:p>
          <a:p>
            <a:pPr marL="523875" lvl="1" indent="-342900"/>
            <a:r>
              <a:rPr lang="en-GB" u="sng" dirty="0">
                <a:solidFill>
                  <a:srgbClr val="FF0000"/>
                </a:solidFill>
              </a:rPr>
              <a:t>You can have multiple scenarios but each has to be in its own folder, with an unique name:</a:t>
            </a:r>
          </a:p>
          <a:p>
            <a:pPr marL="523875" lvl="1" indent="-342900"/>
            <a:r>
              <a:rPr lang="en-GB" dirty="0">
                <a:solidFill>
                  <a:srgbClr val="001158"/>
                </a:solidFill>
              </a:rPr>
              <a:t>MAXENT uses the folder name for the projections</a:t>
            </a:r>
          </a:p>
          <a:p>
            <a:pPr marL="523875" lvl="1" indent="-342900"/>
            <a:r>
              <a:rPr lang="en-GB" dirty="0">
                <a:solidFill>
                  <a:srgbClr val="001158"/>
                </a:solidFill>
              </a:rPr>
              <a:t>But it needs that all variables inside have the same name as the files used for training </a:t>
            </a:r>
          </a:p>
        </p:txBody>
      </p:sp>
    </p:spTree>
    <p:extLst>
      <p:ext uri="{BB962C8B-B14F-4D97-AF65-F5344CB8AC3E}">
        <p14:creationId xmlns:p14="http://schemas.microsoft.com/office/powerpoint/2010/main" val="3149244835"/>
      </p:ext>
    </p:extLst>
  </p:cSld>
  <p:clrMapOvr>
    <a:masterClrMapping/>
  </p:clrMapOvr>
  <p:transition spd="slow">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90E91B-5B78-49E3-95DA-2CE710CB2193}"/>
              </a:ext>
            </a:extLst>
          </p:cNvPr>
          <p:cNvSpPr>
            <a:spLocks noGrp="1"/>
          </p:cNvSpPr>
          <p:nvPr>
            <p:ph type="title"/>
          </p:nvPr>
        </p:nvSpPr>
        <p:spPr/>
        <p:txBody>
          <a:bodyPr/>
          <a:lstStyle/>
          <a:p>
            <a:r>
              <a:rPr lang="pt-PT" dirty="0"/>
              <a:t>SDM Practical</a:t>
            </a:r>
            <a:endParaRPr lang="en-GB" dirty="0"/>
          </a:p>
        </p:txBody>
      </p:sp>
      <p:sp>
        <p:nvSpPr>
          <p:cNvPr id="3" name="Espaço Reservado para Texto Vertical 2">
            <a:extLst>
              <a:ext uri="{FF2B5EF4-FFF2-40B4-BE49-F238E27FC236}">
                <a16:creationId xmlns:a16="http://schemas.microsoft.com/office/drawing/2014/main" id="{A7F7B78B-8238-4B31-BCF7-D5B1FD7E5084}"/>
              </a:ext>
            </a:extLst>
          </p:cNvPr>
          <p:cNvSpPr>
            <a:spLocks noGrp="1"/>
          </p:cNvSpPr>
          <p:nvPr>
            <p:ph type="body" orient="vert" idx="1"/>
          </p:nvPr>
        </p:nvSpPr>
        <p:spPr>
          <a:xfrm>
            <a:off x="104741" y="2253095"/>
            <a:ext cx="3258130" cy="2448272"/>
          </a:xfrm>
        </p:spPr>
        <p:txBody>
          <a:bodyPr wrap="square"/>
          <a:lstStyle/>
          <a:p>
            <a:pPr>
              <a:buFont typeface="Arial" panose="020B0604020202020204" pitchFamily="34" charset="0"/>
              <a:buChar char="•"/>
            </a:pPr>
            <a:r>
              <a:rPr lang="pt-PT" dirty="0"/>
              <a:t>Legend:</a:t>
            </a:r>
          </a:p>
          <a:p>
            <a:pPr lvl="1"/>
            <a:r>
              <a:rPr lang="pt-PT" dirty="0">
                <a:solidFill>
                  <a:schemeClr val="bg1"/>
                </a:solidFill>
                <a:highlight>
                  <a:srgbClr val="008000"/>
                </a:highlight>
              </a:rPr>
              <a:t>Green: </a:t>
            </a:r>
            <a:r>
              <a:rPr lang="pt-PT" dirty="0"/>
              <a:t>Gain</a:t>
            </a:r>
          </a:p>
          <a:p>
            <a:pPr lvl="1"/>
            <a:r>
              <a:rPr lang="pt-PT" dirty="0">
                <a:solidFill>
                  <a:schemeClr val="bg1"/>
                </a:solidFill>
                <a:highlight>
                  <a:srgbClr val="808080"/>
                </a:highlight>
              </a:rPr>
              <a:t>Gray: </a:t>
            </a:r>
            <a:r>
              <a:rPr lang="pt-PT" dirty="0"/>
              <a:t>Maintained (where it was absent)</a:t>
            </a:r>
          </a:p>
          <a:p>
            <a:pPr lvl="1"/>
            <a:r>
              <a:rPr lang="pt-PT" dirty="0">
                <a:solidFill>
                  <a:srgbClr val="000000"/>
                </a:solidFill>
                <a:highlight>
                  <a:srgbClr val="FFFF00"/>
                </a:highlight>
              </a:rPr>
              <a:t>Yellow: </a:t>
            </a:r>
            <a:r>
              <a:rPr lang="pt-PT" dirty="0"/>
              <a:t>Maintained (where it was present)</a:t>
            </a:r>
          </a:p>
          <a:p>
            <a:pPr lvl="1"/>
            <a:r>
              <a:rPr lang="pt-PT" dirty="0">
                <a:solidFill>
                  <a:schemeClr val="bg1"/>
                </a:solidFill>
                <a:highlight>
                  <a:srgbClr val="FF0000"/>
                </a:highlight>
              </a:rPr>
              <a:t>Red: </a:t>
            </a:r>
            <a:r>
              <a:rPr lang="pt-PT" dirty="0"/>
              <a:t>Loss </a:t>
            </a:r>
          </a:p>
          <a:p>
            <a:pPr lvl="1"/>
            <a:endParaRPr lang="pt-PT" dirty="0"/>
          </a:p>
          <a:p>
            <a:pPr>
              <a:buFont typeface="Arial" panose="020B0604020202020204" pitchFamily="34" charset="0"/>
              <a:buChar char="•"/>
            </a:pPr>
            <a:endParaRPr lang="en-GB" dirty="0"/>
          </a:p>
        </p:txBody>
      </p:sp>
      <p:sp>
        <p:nvSpPr>
          <p:cNvPr id="5" name="Espaço Reservado para Número de Slide 4">
            <a:extLst>
              <a:ext uri="{FF2B5EF4-FFF2-40B4-BE49-F238E27FC236}">
                <a16:creationId xmlns:a16="http://schemas.microsoft.com/office/drawing/2014/main" id="{8D7F4111-D39C-4E3D-AE36-DFA4E4B92E91}"/>
              </a:ext>
            </a:extLst>
          </p:cNvPr>
          <p:cNvSpPr>
            <a:spLocks noGrp="1"/>
          </p:cNvSpPr>
          <p:nvPr>
            <p:ph type="sldNum" sz="quarter" idx="4"/>
          </p:nvPr>
        </p:nvSpPr>
        <p:spPr/>
        <p:txBody>
          <a:bodyPr/>
          <a:lstStyle/>
          <a:p>
            <a:fld id="{5EE7099E-8998-4851-915A-4F4831808297}" type="slidenum">
              <a:rPr lang="nl-NL" smtClean="0"/>
              <a:pPr/>
              <a:t>60</a:t>
            </a:fld>
            <a:endParaRPr lang="nl-NL"/>
          </a:p>
        </p:txBody>
      </p:sp>
      <p:pic>
        <p:nvPicPr>
          <p:cNvPr id="6" name="Imagem 5">
            <a:extLst>
              <a:ext uri="{FF2B5EF4-FFF2-40B4-BE49-F238E27FC236}">
                <a16:creationId xmlns:a16="http://schemas.microsoft.com/office/drawing/2014/main" id="{F02F1535-564E-4D88-8DAD-D8A7B51CCBC4}"/>
              </a:ext>
            </a:extLst>
          </p:cNvPr>
          <p:cNvPicPr/>
          <p:nvPr/>
        </p:nvPicPr>
        <p:blipFill>
          <a:blip r:embed="rId2"/>
          <a:stretch>
            <a:fillRect/>
          </a:stretch>
        </p:blipFill>
        <p:spPr>
          <a:xfrm>
            <a:off x="3742441" y="1556792"/>
            <a:ext cx="8455909" cy="3794198"/>
          </a:xfrm>
          <a:prstGeom prst="rect">
            <a:avLst/>
          </a:prstGeom>
        </p:spPr>
      </p:pic>
    </p:spTree>
    <p:extLst>
      <p:ext uri="{BB962C8B-B14F-4D97-AF65-F5344CB8AC3E}">
        <p14:creationId xmlns:p14="http://schemas.microsoft.com/office/powerpoint/2010/main" val="3628381200"/>
      </p:ext>
    </p:extLst>
  </p:cSld>
  <p:clrMapOvr>
    <a:masterClrMapping/>
  </p:clrMapOvr>
  <p:transition spd="slow">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021CE8-6CFA-4A1B-B253-87224FD8F31C}"/>
              </a:ext>
            </a:extLst>
          </p:cNvPr>
          <p:cNvSpPr>
            <a:spLocks noGrp="1"/>
          </p:cNvSpPr>
          <p:nvPr>
            <p:ph type="title"/>
          </p:nvPr>
        </p:nvSpPr>
        <p:spPr>
          <a:xfrm>
            <a:off x="421212" y="400065"/>
            <a:ext cx="11389024" cy="432048"/>
          </a:xfrm>
        </p:spPr>
        <p:txBody>
          <a:bodyPr/>
          <a:lstStyle/>
          <a:p>
            <a:r>
              <a:rPr lang="pt-PT" dirty="0"/>
              <a:t>SDM Practical</a:t>
            </a:r>
            <a:endParaRPr lang="en-GB" dirty="0"/>
          </a:p>
        </p:txBody>
      </p:sp>
      <p:sp>
        <p:nvSpPr>
          <p:cNvPr id="3" name="Espaço Reservado para Texto Vertical 2">
            <a:extLst>
              <a:ext uri="{FF2B5EF4-FFF2-40B4-BE49-F238E27FC236}">
                <a16:creationId xmlns:a16="http://schemas.microsoft.com/office/drawing/2014/main" id="{3CAA5A01-2D7F-4BC2-AFB6-F7BE6400E1D1}"/>
              </a:ext>
            </a:extLst>
          </p:cNvPr>
          <p:cNvSpPr>
            <a:spLocks noGrp="1"/>
          </p:cNvSpPr>
          <p:nvPr>
            <p:ph type="body" orient="vert" idx="1"/>
          </p:nvPr>
        </p:nvSpPr>
        <p:spPr>
          <a:xfrm>
            <a:off x="404663" y="4725144"/>
            <a:ext cx="11282512" cy="1323528"/>
          </a:xfrm>
        </p:spPr>
        <p:txBody>
          <a:bodyPr>
            <a:normAutofit lnSpcReduction="10000"/>
          </a:bodyPr>
          <a:lstStyle/>
          <a:p>
            <a:pPr>
              <a:buFont typeface="Arial" panose="020B0604020202020204" pitchFamily="34" charset="0"/>
              <a:buChar char="•"/>
            </a:pPr>
            <a:r>
              <a:rPr lang="pt-PT" dirty="0"/>
              <a:t>The biomod function BIOMOD_RangeSize summarizes everything for us</a:t>
            </a:r>
          </a:p>
          <a:p>
            <a:pPr>
              <a:buFont typeface="Arial" panose="020B0604020202020204" pitchFamily="34" charset="0"/>
              <a:buChar char="•"/>
            </a:pPr>
            <a:endParaRPr lang="en-GB" dirty="0"/>
          </a:p>
          <a:p>
            <a:pPr>
              <a:buFont typeface="Arial" panose="020B0604020202020204" pitchFamily="34" charset="0"/>
              <a:buChar char="•"/>
            </a:pPr>
            <a:r>
              <a:rPr lang="en-GB" dirty="0"/>
              <a:t>And thus, its confirmed a loss of ~27% of the habitat</a:t>
            </a:r>
          </a:p>
        </p:txBody>
      </p:sp>
      <p:sp>
        <p:nvSpPr>
          <p:cNvPr id="5" name="Espaço Reservado para Número de Slide 4">
            <a:extLst>
              <a:ext uri="{FF2B5EF4-FFF2-40B4-BE49-F238E27FC236}">
                <a16:creationId xmlns:a16="http://schemas.microsoft.com/office/drawing/2014/main" id="{0090B190-02C8-43DD-B838-09D469F9FEC4}"/>
              </a:ext>
            </a:extLst>
          </p:cNvPr>
          <p:cNvSpPr>
            <a:spLocks noGrp="1"/>
          </p:cNvSpPr>
          <p:nvPr>
            <p:ph type="sldNum" sz="quarter" idx="4"/>
          </p:nvPr>
        </p:nvSpPr>
        <p:spPr/>
        <p:txBody>
          <a:bodyPr/>
          <a:lstStyle/>
          <a:p>
            <a:fld id="{5EE7099E-8998-4851-915A-4F4831808297}" type="slidenum">
              <a:rPr lang="nl-NL" smtClean="0"/>
              <a:pPr/>
              <a:t>61</a:t>
            </a:fld>
            <a:endParaRPr lang="nl-NL"/>
          </a:p>
        </p:txBody>
      </p:sp>
      <p:graphicFrame>
        <p:nvGraphicFramePr>
          <p:cNvPr id="9" name="Tabela 8">
            <a:extLst>
              <a:ext uri="{FF2B5EF4-FFF2-40B4-BE49-F238E27FC236}">
                <a16:creationId xmlns:a16="http://schemas.microsoft.com/office/drawing/2014/main" id="{E8B7E94C-C259-4CF3-AC15-40F3DA67A4A5}"/>
              </a:ext>
            </a:extLst>
          </p:cNvPr>
          <p:cNvGraphicFramePr>
            <a:graphicFrameLocks noGrp="1"/>
          </p:cNvGraphicFramePr>
          <p:nvPr>
            <p:extLst>
              <p:ext uri="{D42A27DB-BD31-4B8C-83A1-F6EECF244321}">
                <p14:modId xmlns:p14="http://schemas.microsoft.com/office/powerpoint/2010/main" val="210491175"/>
              </p:ext>
            </p:extLst>
          </p:nvPr>
        </p:nvGraphicFramePr>
        <p:xfrm>
          <a:off x="454735" y="1412776"/>
          <a:ext cx="11176000" cy="3048000"/>
        </p:xfrm>
        <a:graphic>
          <a:graphicData uri="http://schemas.openxmlformats.org/drawingml/2006/table">
            <a:tbl>
              <a:tblPr/>
              <a:tblGrid>
                <a:gridCol w="528911">
                  <a:extLst>
                    <a:ext uri="{9D8B030D-6E8A-4147-A177-3AD203B41FA5}">
                      <a16:colId xmlns:a16="http://schemas.microsoft.com/office/drawing/2014/main" val="2141747186"/>
                    </a:ext>
                  </a:extLst>
                </a:gridCol>
                <a:gridCol w="2071568">
                  <a:extLst>
                    <a:ext uri="{9D8B030D-6E8A-4147-A177-3AD203B41FA5}">
                      <a16:colId xmlns:a16="http://schemas.microsoft.com/office/drawing/2014/main" val="4115970328"/>
                    </a:ext>
                  </a:extLst>
                </a:gridCol>
                <a:gridCol w="2071568">
                  <a:extLst>
                    <a:ext uri="{9D8B030D-6E8A-4147-A177-3AD203B41FA5}">
                      <a16:colId xmlns:a16="http://schemas.microsoft.com/office/drawing/2014/main" val="2784398073"/>
                    </a:ext>
                  </a:extLst>
                </a:gridCol>
                <a:gridCol w="917330">
                  <a:extLst>
                    <a:ext uri="{9D8B030D-6E8A-4147-A177-3AD203B41FA5}">
                      <a16:colId xmlns:a16="http://schemas.microsoft.com/office/drawing/2014/main" val="67966870"/>
                    </a:ext>
                  </a:extLst>
                </a:gridCol>
                <a:gridCol w="1057822">
                  <a:extLst>
                    <a:ext uri="{9D8B030D-6E8A-4147-A177-3AD203B41FA5}">
                      <a16:colId xmlns:a16="http://schemas.microsoft.com/office/drawing/2014/main" val="2878341432"/>
                    </a:ext>
                  </a:extLst>
                </a:gridCol>
                <a:gridCol w="859480">
                  <a:extLst>
                    <a:ext uri="{9D8B030D-6E8A-4147-A177-3AD203B41FA5}">
                      <a16:colId xmlns:a16="http://schemas.microsoft.com/office/drawing/2014/main" val="3802181723"/>
                    </a:ext>
                  </a:extLst>
                </a:gridCol>
                <a:gridCol w="2380100">
                  <a:extLst>
                    <a:ext uri="{9D8B030D-6E8A-4147-A177-3AD203B41FA5}">
                      <a16:colId xmlns:a16="http://schemas.microsoft.com/office/drawing/2014/main" val="2481503239"/>
                    </a:ext>
                  </a:extLst>
                </a:gridCol>
                <a:gridCol w="1289221">
                  <a:extLst>
                    <a:ext uri="{9D8B030D-6E8A-4147-A177-3AD203B41FA5}">
                      <a16:colId xmlns:a16="http://schemas.microsoft.com/office/drawing/2014/main" val="2753274011"/>
                    </a:ext>
                  </a:extLst>
                </a:gridCol>
              </a:tblGrid>
              <a:tr h="381000">
                <a:tc>
                  <a:txBody>
                    <a:bodyPr/>
                    <a:lstStyle/>
                    <a:p>
                      <a:pPr algn="ctr" fontAlgn="ctr"/>
                      <a:endParaRPr lang="en-GB" sz="1100" b="0" i="0" u="none" strike="noStrike">
                        <a:solidFill>
                          <a:srgbClr val="000000"/>
                        </a:solidFill>
                        <a:effectLst/>
                        <a:latin typeface="Georgia" panose="02040502050405020303" pitchFamily="18" charset="0"/>
                      </a:endParaRPr>
                    </a:p>
                  </a:txBody>
                  <a:tcPr marL="9525" marR="9525" marT="9525"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en-GB" sz="1100" b="0" i="0" u="none" strike="noStrike">
                          <a:solidFill>
                            <a:srgbClr val="000000"/>
                          </a:solidFill>
                          <a:effectLst/>
                          <a:latin typeface="Georgia" panose="02040502050405020303" pitchFamily="18" charset="0"/>
                        </a:rPr>
                        <a:t>R variables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100" b="0" i="0" u="none" strike="noStrike">
                          <a:solidFill>
                            <a:srgbClr val="000000"/>
                          </a:solidFill>
                          <a:effectLst/>
                          <a:latin typeface="Georgia" panose="02040502050405020303" pitchFamily="18" charset="0"/>
                        </a:rPr>
                        <a:t>Description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100" b="0" i="0" u="none" strike="noStrike">
                          <a:solidFill>
                            <a:srgbClr val="000000"/>
                          </a:solidFill>
                          <a:effectLst/>
                          <a:latin typeface="Georgia" panose="02040502050405020303" pitchFamily="18" charset="0"/>
                        </a:rPr>
                        <a:t>PixelCounts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100" b="0" i="0" u="none" strike="noStrike">
                          <a:solidFill>
                            <a:srgbClr val="000000"/>
                          </a:solidFill>
                          <a:effectLst/>
                          <a:latin typeface="Georgia" panose="02040502050405020303" pitchFamily="18" charset="0"/>
                        </a:rPr>
                        <a:t>Metrics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100" b="0" i="0" u="none" strike="noStrike">
                          <a:solidFill>
                            <a:srgbClr val="000000"/>
                          </a:solidFill>
                          <a:effectLst/>
                          <a:latin typeface="Georgia" panose="02040502050405020303" pitchFamily="18" charset="0"/>
                        </a:rPr>
                        <a:t>Percentage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100" b="0" i="0" u="none" strike="noStrike">
                          <a:solidFill>
                            <a:srgbClr val="000000"/>
                          </a:solidFill>
                          <a:effectLst/>
                          <a:latin typeface="Georgia" panose="02040502050405020303" pitchFamily="18" charset="0"/>
                        </a:rPr>
                        <a:t>Formula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100" b="0" i="0" u="none" strike="noStrike">
                          <a:solidFill>
                            <a:srgbClr val="000000"/>
                          </a:solidFill>
                          <a:effectLst/>
                          <a:latin typeface="Georgia" panose="02040502050405020303" pitchFamily="18" charset="0"/>
                        </a:rPr>
                        <a:t>R variables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2975654"/>
                  </a:ext>
                </a:extLst>
              </a:tr>
              <a:tr h="381000">
                <a:tc rowSpan="7">
                  <a:txBody>
                    <a:bodyPr/>
                    <a:lstStyle/>
                    <a:p>
                      <a:pPr algn="ctr" fontAlgn="ctr"/>
                      <a:r>
                        <a:rPr lang="en-GB" sz="1100" b="0" i="0" u="none" strike="noStrike">
                          <a:solidFill>
                            <a:srgbClr val="000000"/>
                          </a:solidFill>
                          <a:effectLst/>
                          <a:latin typeface="Georgia" panose="02040502050405020303" pitchFamily="18" charset="0"/>
                        </a:rPr>
                        <a:t>Habitat change</a:t>
                      </a:r>
                    </a:p>
                  </a:txBody>
                  <a:tcPr marL="9525" marR="9525" marT="9525" marB="0"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100" b="0" i="0" u="none" strike="noStrike">
                          <a:solidFill>
                            <a:srgbClr val="000000"/>
                          </a:solidFill>
                          <a:effectLst/>
                          <a:latin typeface="Georgia" panose="02040502050405020303" pitchFamily="18" charset="0"/>
                        </a:rPr>
                        <a:t>Gain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100" b="0" i="0" u="none" strike="noStrike">
                          <a:solidFill>
                            <a:srgbClr val="000000"/>
                          </a:solidFill>
                          <a:effectLst/>
                          <a:latin typeface="Georgia" panose="02040502050405020303" pitchFamily="18" charset="0"/>
                        </a:rPr>
                        <a:t>Gain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100" b="0" i="0" u="none" strike="noStrike">
                          <a:solidFill>
                            <a:srgbClr val="000000"/>
                          </a:solidFill>
                          <a:effectLst/>
                          <a:latin typeface="Georgia" panose="02040502050405020303" pitchFamily="18" charset="0"/>
                        </a:rPr>
                        <a:t>23367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GB" sz="1100" b="0" i="0" u="none" strike="noStrike">
                          <a:solidFill>
                            <a:srgbClr val="000000"/>
                          </a:solidFill>
                          <a:effectLst/>
                          <a:latin typeface="Georgia" panose="02040502050405020303" pitchFamily="18" charset="0"/>
                        </a:rPr>
                        <a:t>Habitat gain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GB" sz="1100" b="0" i="0" u="none" strike="noStrike">
                          <a:solidFill>
                            <a:srgbClr val="000000"/>
                          </a:solidFill>
                          <a:effectLst/>
                          <a:latin typeface="Georgia" panose="02040502050405020303" pitchFamily="18" charset="0"/>
                        </a:rPr>
                        <a:t>9,743%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rowSpan="2">
                  <a:txBody>
                    <a:bodyPr/>
                    <a:lstStyle/>
                    <a:p>
                      <a:pPr algn="ctr" fontAlgn="ctr"/>
                      <a:r>
                        <a:rPr lang="en-GB" sz="1100" b="0" i="0" u="none" strike="noStrike">
                          <a:solidFill>
                            <a:srgbClr val="000000"/>
                          </a:solidFill>
                          <a:effectLst/>
                          <a:latin typeface="Georgia" panose="02040502050405020303" pitchFamily="18" charset="0"/>
                        </a:rPr>
                        <a:t>Gain/(Disa+Stable1)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GB" sz="1100" b="0" i="0" u="none" strike="noStrike">
                          <a:solidFill>
                            <a:srgbClr val="000000"/>
                          </a:solidFill>
                          <a:effectLst/>
                          <a:latin typeface="Georgia" panose="02040502050405020303" pitchFamily="18" charset="0"/>
                        </a:rPr>
                        <a:t>PercLoss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3305624"/>
                  </a:ext>
                </a:extLst>
              </a:tr>
              <a:tr h="381000">
                <a:tc vMerge="1">
                  <a:txBody>
                    <a:bodyPr/>
                    <a:lstStyle/>
                    <a:p>
                      <a:endParaRPr lang="en-GB"/>
                    </a:p>
                  </a:txBody>
                  <a:tcPr/>
                </a:tc>
                <a:tc>
                  <a:txBody>
                    <a:bodyPr/>
                    <a:lstStyle/>
                    <a:p>
                      <a:pPr algn="ctr" fontAlgn="ctr"/>
                      <a:r>
                        <a:rPr lang="en-GB" sz="1100" b="0" i="0" u="none" strike="noStrike">
                          <a:solidFill>
                            <a:srgbClr val="000000"/>
                          </a:solidFill>
                          <a:effectLst/>
                          <a:latin typeface="Georgia" panose="02040502050405020303" pitchFamily="18" charset="0"/>
                        </a:rPr>
                        <a:t>Stable0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100" b="0" i="0" u="none" strike="noStrike">
                          <a:solidFill>
                            <a:srgbClr val="000000"/>
                          </a:solidFill>
                          <a:effectLst/>
                          <a:latin typeface="Georgia" panose="02040502050405020303" pitchFamily="18" charset="0"/>
                        </a:rPr>
                        <a:t>Maintained (Absent -&gt; Absent)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100" b="0" i="0" u="none" strike="noStrike">
                          <a:solidFill>
                            <a:srgbClr val="000000"/>
                          </a:solidFill>
                          <a:effectLst/>
                          <a:latin typeface="Georgia" panose="02040502050405020303" pitchFamily="18" charset="0"/>
                        </a:rPr>
                        <a:t>2905195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2091032143"/>
                  </a:ext>
                </a:extLst>
              </a:tr>
              <a:tr h="381000">
                <a:tc vMerge="1">
                  <a:txBody>
                    <a:bodyPr/>
                    <a:lstStyle/>
                    <a:p>
                      <a:endParaRPr lang="en-GB"/>
                    </a:p>
                  </a:txBody>
                  <a:tcPr/>
                </a:tc>
                <a:tc>
                  <a:txBody>
                    <a:bodyPr/>
                    <a:lstStyle/>
                    <a:p>
                      <a:pPr algn="ctr" fontAlgn="ctr"/>
                      <a:r>
                        <a:rPr lang="en-GB" sz="1100" b="0" i="0" u="none" strike="noStrike">
                          <a:solidFill>
                            <a:srgbClr val="000000"/>
                          </a:solidFill>
                          <a:effectLst/>
                          <a:latin typeface="Georgia" panose="02040502050405020303" pitchFamily="18" charset="0"/>
                        </a:rPr>
                        <a:t>Stable1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100" b="0" i="0" u="none" strike="noStrike">
                          <a:solidFill>
                            <a:srgbClr val="000000"/>
                          </a:solidFill>
                          <a:effectLst/>
                          <a:latin typeface="Georgia" panose="02040502050405020303" pitchFamily="18" charset="0"/>
                        </a:rPr>
                        <a:t>Maintained (Present -&gt; Present)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100" b="0" i="0" u="none" strike="noStrike">
                          <a:solidFill>
                            <a:srgbClr val="000000"/>
                          </a:solidFill>
                          <a:effectLst/>
                          <a:latin typeface="Georgia" panose="02040502050405020303" pitchFamily="18" charset="0"/>
                        </a:rPr>
                        <a:t>151248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GB" sz="1100" b="0" i="0" u="none" strike="noStrike">
                          <a:solidFill>
                            <a:srgbClr val="000000"/>
                          </a:solidFill>
                          <a:effectLst/>
                          <a:latin typeface="Georgia" panose="02040502050405020303" pitchFamily="18" charset="0"/>
                        </a:rPr>
                        <a:t>Habitat loss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fontAlgn="ctr"/>
                      <a:r>
                        <a:rPr lang="en-GB" sz="1100" b="0" i="0" u="none" strike="noStrike">
                          <a:solidFill>
                            <a:srgbClr val="000000"/>
                          </a:solidFill>
                          <a:effectLst/>
                          <a:latin typeface="Georgia" panose="02040502050405020303" pitchFamily="18" charset="0"/>
                        </a:rPr>
                        <a:t>36,939%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rowSpan="2">
                  <a:txBody>
                    <a:bodyPr/>
                    <a:lstStyle/>
                    <a:p>
                      <a:pPr algn="ctr" fontAlgn="ctr"/>
                      <a:r>
                        <a:rPr lang="en-GB" sz="1100" b="0" i="0" u="none" strike="noStrike">
                          <a:solidFill>
                            <a:srgbClr val="000000"/>
                          </a:solidFill>
                          <a:effectLst/>
                          <a:latin typeface="Georgia" panose="02040502050405020303" pitchFamily="18" charset="0"/>
                        </a:rPr>
                        <a:t>Disa/(Disa+Stable1)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fontAlgn="ctr"/>
                      <a:r>
                        <a:rPr lang="en-GB" sz="1100" b="0" i="0" u="none" strike="noStrike">
                          <a:solidFill>
                            <a:srgbClr val="000000"/>
                          </a:solidFill>
                          <a:effectLst/>
                          <a:latin typeface="Georgia" panose="02040502050405020303" pitchFamily="18" charset="0"/>
                        </a:rPr>
                        <a:t>PercGain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931840"/>
                  </a:ext>
                </a:extLst>
              </a:tr>
              <a:tr h="381000">
                <a:tc vMerge="1">
                  <a:txBody>
                    <a:bodyPr/>
                    <a:lstStyle/>
                    <a:p>
                      <a:endParaRPr lang="en-GB"/>
                    </a:p>
                  </a:txBody>
                  <a:tcPr/>
                </a:tc>
                <a:tc>
                  <a:txBody>
                    <a:bodyPr/>
                    <a:lstStyle/>
                    <a:p>
                      <a:pPr algn="ctr" fontAlgn="ctr"/>
                      <a:r>
                        <a:rPr lang="en-GB" sz="1100" b="0" i="0" u="none" strike="noStrike">
                          <a:solidFill>
                            <a:srgbClr val="000000"/>
                          </a:solidFill>
                          <a:effectLst/>
                          <a:latin typeface="Georgia" panose="02040502050405020303" pitchFamily="18" charset="0"/>
                        </a:rPr>
                        <a:t>Disa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GB" sz="1100" b="0" i="0" u="none" strike="noStrike">
                          <a:solidFill>
                            <a:srgbClr val="000000"/>
                          </a:solidFill>
                          <a:effectLst/>
                          <a:latin typeface="Georgia" panose="02040502050405020303" pitchFamily="18" charset="0"/>
                        </a:rPr>
                        <a:t>Loss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GB" sz="1100" b="0" i="0" u="none" strike="noStrike">
                          <a:solidFill>
                            <a:srgbClr val="000000"/>
                          </a:solidFill>
                          <a:effectLst/>
                          <a:latin typeface="Georgia" panose="02040502050405020303" pitchFamily="18" charset="0"/>
                        </a:rPr>
                        <a:t>88596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2456387765"/>
                  </a:ext>
                </a:extLst>
              </a:tr>
              <a:tr h="381000">
                <a:tc vMerge="1">
                  <a:txBody>
                    <a:bodyPr/>
                    <a:lstStyle/>
                    <a:p>
                      <a:endParaRPr lang="en-GB"/>
                    </a:p>
                  </a:txBody>
                  <a:tcPr/>
                </a:tc>
                <a:tc>
                  <a:txBody>
                    <a:bodyPr/>
                    <a:lstStyle/>
                    <a:p>
                      <a:pPr algn="ctr" fontAlgn="ctr"/>
                      <a:r>
                        <a:rPr lang="en-GB" sz="1100" b="0" i="0" u="none" strike="noStrike">
                          <a:solidFill>
                            <a:srgbClr val="000000"/>
                          </a:solidFill>
                          <a:effectLst/>
                          <a:latin typeface="Georgia" panose="02040502050405020303" pitchFamily="18" charset="0"/>
                        </a:rPr>
                        <a:t>CurrentRangeSize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100" b="0" i="0" u="none" strike="noStrike">
                          <a:solidFill>
                            <a:srgbClr val="000000"/>
                          </a:solidFill>
                          <a:effectLst/>
                          <a:latin typeface="Georgia" panose="02040502050405020303" pitchFamily="18" charset="0"/>
                        </a:rPr>
                        <a:t>Current range size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100" b="0" i="0" u="none" strike="noStrike">
                          <a:solidFill>
                            <a:srgbClr val="000000"/>
                          </a:solidFill>
                          <a:effectLst/>
                          <a:latin typeface="Georgia" panose="02040502050405020303" pitchFamily="18" charset="0"/>
                        </a:rPr>
                        <a:t>239844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ctr" fontAlgn="ctr"/>
                      <a:r>
                        <a:rPr lang="en-GB" sz="1100" b="0" i="0" u="none" strike="noStrike">
                          <a:solidFill>
                            <a:srgbClr val="000000"/>
                          </a:solidFill>
                          <a:effectLst/>
                          <a:latin typeface="Georgia" panose="02040502050405020303" pitchFamily="18" charset="0"/>
                        </a:rPr>
                        <a:t>Species range change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ctr" fontAlgn="ctr"/>
                      <a:r>
                        <a:rPr lang="en-GB" sz="1100" b="0" i="0" u="none" strike="noStrike">
                          <a:solidFill>
                            <a:srgbClr val="000000"/>
                          </a:solidFill>
                          <a:effectLst/>
                          <a:latin typeface="Georgia" panose="02040502050405020303" pitchFamily="18" charset="0"/>
                        </a:rPr>
                        <a:t>-27,196%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rowSpan="3">
                  <a:txBody>
                    <a:bodyPr/>
                    <a:lstStyle/>
                    <a:p>
                      <a:pPr algn="ctr" fontAlgn="ctr"/>
                      <a:r>
                        <a:rPr lang="en-GB" sz="1100" b="0" i="0" u="none" strike="noStrike">
                          <a:solidFill>
                            <a:srgbClr val="000000"/>
                          </a:solidFill>
                          <a:effectLst/>
                          <a:latin typeface="Georgia" panose="02040502050405020303" pitchFamily="18" charset="0"/>
                        </a:rPr>
                        <a:t>Habitat Gain - Habitat loss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ctr" fontAlgn="ctr"/>
                      <a:r>
                        <a:rPr lang="en-GB" sz="1100" b="0" i="0" u="none" strike="noStrike">
                          <a:solidFill>
                            <a:srgbClr val="000000"/>
                          </a:solidFill>
                          <a:effectLst/>
                          <a:latin typeface="Georgia" panose="02040502050405020303" pitchFamily="18" charset="0"/>
                        </a:rPr>
                        <a:t>SpeciesRangeChange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2844316"/>
                  </a:ext>
                </a:extLst>
              </a:tr>
              <a:tr h="381000">
                <a:tc vMerge="1">
                  <a:txBody>
                    <a:bodyPr/>
                    <a:lstStyle/>
                    <a:p>
                      <a:endParaRPr lang="en-GB"/>
                    </a:p>
                  </a:txBody>
                  <a:tcPr/>
                </a:tc>
                <a:tc>
                  <a:txBody>
                    <a:bodyPr/>
                    <a:lstStyle/>
                    <a:p>
                      <a:pPr algn="ctr" fontAlgn="ctr"/>
                      <a:r>
                        <a:rPr lang="en-GB" sz="1100" b="0" i="0" u="none" strike="noStrike">
                          <a:solidFill>
                            <a:srgbClr val="000000"/>
                          </a:solidFill>
                          <a:effectLst/>
                          <a:latin typeface="Georgia" panose="02040502050405020303" pitchFamily="18" charset="0"/>
                        </a:rPr>
                        <a:t>FutureRangeSize0Disp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100" b="0" i="0" u="none" strike="noStrike">
                          <a:solidFill>
                            <a:srgbClr val="000000"/>
                          </a:solidFill>
                          <a:effectLst/>
                          <a:latin typeface="Georgia" panose="02040502050405020303" pitchFamily="18" charset="0"/>
                        </a:rPr>
                        <a:t>Future  range size (no migration)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100" b="0" i="0" u="none" strike="noStrike">
                          <a:solidFill>
                            <a:srgbClr val="000000"/>
                          </a:solidFill>
                          <a:effectLst/>
                          <a:latin typeface="Georgia" panose="02040502050405020303" pitchFamily="18" charset="0"/>
                        </a:rPr>
                        <a:t>151248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2347907445"/>
                  </a:ext>
                </a:extLst>
              </a:tr>
              <a:tr h="381000">
                <a:tc vMerge="1">
                  <a:txBody>
                    <a:bodyPr/>
                    <a:lstStyle/>
                    <a:p>
                      <a:endParaRPr lang="en-GB"/>
                    </a:p>
                  </a:txBody>
                  <a:tcPr/>
                </a:tc>
                <a:tc>
                  <a:txBody>
                    <a:bodyPr/>
                    <a:lstStyle/>
                    <a:p>
                      <a:pPr algn="ctr" fontAlgn="ctr"/>
                      <a:r>
                        <a:rPr lang="en-GB" sz="1100" b="0" i="0" u="none" strike="noStrike">
                          <a:solidFill>
                            <a:srgbClr val="000000"/>
                          </a:solidFill>
                          <a:effectLst/>
                          <a:latin typeface="Georgia" panose="02040502050405020303" pitchFamily="18" charset="0"/>
                        </a:rPr>
                        <a:t>FutureRangeSize1Disp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100" b="0" i="0" u="none" strike="noStrike">
                          <a:solidFill>
                            <a:srgbClr val="000000"/>
                          </a:solidFill>
                          <a:effectLst/>
                          <a:latin typeface="Georgia" panose="02040502050405020303" pitchFamily="18" charset="0"/>
                        </a:rPr>
                        <a:t>Future range size (migration)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GB" sz="1100" b="0" i="0" u="none" strike="noStrike" dirty="0">
                          <a:solidFill>
                            <a:srgbClr val="000000"/>
                          </a:solidFill>
                          <a:effectLst/>
                          <a:latin typeface="Georgia" panose="02040502050405020303" pitchFamily="18" charset="0"/>
                        </a:rPr>
                        <a:t>174615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2750677279"/>
                  </a:ext>
                </a:extLst>
              </a:tr>
            </a:tbl>
          </a:graphicData>
        </a:graphic>
      </p:graphicFrame>
    </p:spTree>
    <p:extLst>
      <p:ext uri="{BB962C8B-B14F-4D97-AF65-F5344CB8AC3E}">
        <p14:creationId xmlns:p14="http://schemas.microsoft.com/office/powerpoint/2010/main" val="2400225186"/>
      </p:ext>
    </p:extLst>
  </p:cSld>
  <p:clrMapOvr>
    <a:masterClrMapping/>
  </p:clrMapOvr>
  <p:transition spd="slow">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BF425-D8AC-4D7E-9812-BF0F9B765FF3}"/>
              </a:ext>
            </a:extLst>
          </p:cNvPr>
          <p:cNvSpPr>
            <a:spLocks noGrp="1"/>
          </p:cNvSpPr>
          <p:nvPr>
            <p:ph type="title"/>
          </p:nvPr>
        </p:nvSpPr>
        <p:spPr/>
        <p:txBody>
          <a:bodyPr/>
          <a:lstStyle/>
          <a:p>
            <a:r>
              <a:rPr lang="pt-PT" dirty="0"/>
              <a:t>A curve ball:</a:t>
            </a:r>
            <a:endParaRPr lang="en-GB" dirty="0"/>
          </a:p>
        </p:txBody>
      </p:sp>
      <p:sp>
        <p:nvSpPr>
          <p:cNvPr id="5" name="Espaço Reservado para Número de Slide 4">
            <a:extLst>
              <a:ext uri="{FF2B5EF4-FFF2-40B4-BE49-F238E27FC236}">
                <a16:creationId xmlns:a16="http://schemas.microsoft.com/office/drawing/2014/main" id="{AD8FB32F-29CE-45DD-B2BF-DB0FAD60F53B}"/>
              </a:ext>
            </a:extLst>
          </p:cNvPr>
          <p:cNvSpPr>
            <a:spLocks noGrp="1"/>
          </p:cNvSpPr>
          <p:nvPr>
            <p:ph type="sldNum" sz="quarter" idx="4"/>
          </p:nvPr>
        </p:nvSpPr>
        <p:spPr/>
        <p:txBody>
          <a:bodyPr/>
          <a:lstStyle/>
          <a:p>
            <a:fld id="{5EE7099E-8998-4851-915A-4F4831808297}" type="slidenum">
              <a:rPr lang="nl-NL" smtClean="0"/>
              <a:pPr/>
              <a:t>62</a:t>
            </a:fld>
            <a:endParaRPr lang="nl-NL"/>
          </a:p>
        </p:txBody>
      </p:sp>
      <p:pic>
        <p:nvPicPr>
          <p:cNvPr id="6" name="Imagem 5">
            <a:extLst>
              <a:ext uri="{FF2B5EF4-FFF2-40B4-BE49-F238E27FC236}">
                <a16:creationId xmlns:a16="http://schemas.microsoft.com/office/drawing/2014/main" id="{3CAC43DA-259F-4EC9-82B3-1CDA56599F22}"/>
              </a:ext>
            </a:extLst>
          </p:cNvPr>
          <p:cNvPicPr>
            <a:picLocks noChangeAspect="1"/>
          </p:cNvPicPr>
          <p:nvPr/>
        </p:nvPicPr>
        <p:blipFill>
          <a:blip r:embed="rId2"/>
          <a:stretch>
            <a:fillRect/>
          </a:stretch>
        </p:blipFill>
        <p:spPr>
          <a:xfrm>
            <a:off x="327024" y="2203503"/>
            <a:ext cx="5772150" cy="1866900"/>
          </a:xfrm>
          <a:prstGeom prst="rect">
            <a:avLst/>
          </a:prstGeom>
        </p:spPr>
      </p:pic>
      <p:pic>
        <p:nvPicPr>
          <p:cNvPr id="7" name="Imagem 6">
            <a:extLst>
              <a:ext uri="{FF2B5EF4-FFF2-40B4-BE49-F238E27FC236}">
                <a16:creationId xmlns:a16="http://schemas.microsoft.com/office/drawing/2014/main" id="{56588080-8937-4C30-B6AE-5AFE838990EA}"/>
              </a:ext>
            </a:extLst>
          </p:cNvPr>
          <p:cNvPicPr>
            <a:picLocks noChangeAspect="1"/>
          </p:cNvPicPr>
          <p:nvPr/>
        </p:nvPicPr>
        <p:blipFill>
          <a:blip r:embed="rId3"/>
          <a:stretch>
            <a:fillRect/>
          </a:stretch>
        </p:blipFill>
        <p:spPr>
          <a:xfrm>
            <a:off x="223335" y="4442420"/>
            <a:ext cx="5829300" cy="1866900"/>
          </a:xfrm>
          <a:prstGeom prst="rect">
            <a:avLst/>
          </a:prstGeom>
        </p:spPr>
      </p:pic>
      <p:pic>
        <p:nvPicPr>
          <p:cNvPr id="6146" name="Picture 2" descr="They're the same picture - Album on Imgur">
            <a:extLst>
              <a:ext uri="{FF2B5EF4-FFF2-40B4-BE49-F238E27FC236}">
                <a16:creationId xmlns:a16="http://schemas.microsoft.com/office/drawing/2014/main" id="{C52BB01A-FC5E-43FA-BB0E-23EBBF06A57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62765" y="404664"/>
            <a:ext cx="2419668" cy="1368152"/>
          </a:xfrm>
          <a:prstGeom prst="rect">
            <a:avLst/>
          </a:prstGeom>
          <a:noFill/>
          <a:extLst>
            <a:ext uri="{909E8E84-426E-40DD-AFC4-6F175D3DCCD1}">
              <a14:hiddenFill xmlns:a14="http://schemas.microsoft.com/office/drawing/2010/main">
                <a:solidFill>
                  <a:srgbClr val="FFFFFF"/>
                </a:solidFill>
              </a14:hiddenFill>
            </a:ext>
          </a:extLst>
        </p:spPr>
      </p:pic>
      <p:sp>
        <p:nvSpPr>
          <p:cNvPr id="10" name="Espaço Reservado para Texto Vertical 2">
            <a:extLst>
              <a:ext uri="{FF2B5EF4-FFF2-40B4-BE49-F238E27FC236}">
                <a16:creationId xmlns:a16="http://schemas.microsoft.com/office/drawing/2014/main" id="{8BD3FF8D-143E-4988-A62F-79EAE9FA4BBC}"/>
              </a:ext>
            </a:extLst>
          </p:cNvPr>
          <p:cNvSpPr>
            <a:spLocks noGrp="1"/>
          </p:cNvSpPr>
          <p:nvPr>
            <p:ph type="body" orient="vert" idx="1"/>
          </p:nvPr>
        </p:nvSpPr>
        <p:spPr>
          <a:xfrm>
            <a:off x="3938935" y="86616"/>
            <a:ext cx="4883479" cy="1680559"/>
          </a:xfrm>
        </p:spPr>
        <p:txBody>
          <a:bodyPr wrap="square">
            <a:normAutofit lnSpcReduction="10000"/>
          </a:bodyPr>
          <a:lstStyle/>
          <a:p>
            <a:pPr>
              <a:buFont typeface="Arial" panose="020B0604020202020204" pitchFamily="34" charset="0"/>
              <a:buChar char="•"/>
            </a:pPr>
            <a:r>
              <a:rPr lang="pt-PT" dirty="0"/>
              <a:t>Two models trained with different variables</a:t>
            </a:r>
          </a:p>
          <a:p>
            <a:pPr>
              <a:buFont typeface="Arial" panose="020B0604020202020204" pitchFamily="34" charset="0"/>
              <a:buChar char="•"/>
            </a:pPr>
            <a:r>
              <a:rPr lang="pt-PT" dirty="0"/>
              <a:t>Extremely similar (almost equal)</a:t>
            </a:r>
          </a:p>
          <a:p>
            <a:pPr>
              <a:buFont typeface="Arial" panose="020B0604020202020204" pitchFamily="34" charset="0"/>
              <a:buChar char="•"/>
            </a:pPr>
            <a:r>
              <a:rPr lang="pt-PT" dirty="0">
                <a:solidFill>
                  <a:srgbClr val="FF0000"/>
                </a:solidFill>
              </a:rPr>
              <a:t>Why do you think that is? </a:t>
            </a:r>
            <a:endParaRPr lang="en-GB" dirty="0">
              <a:solidFill>
                <a:srgbClr val="FF0000"/>
              </a:solidFill>
            </a:endParaRPr>
          </a:p>
        </p:txBody>
      </p:sp>
      <p:pic>
        <p:nvPicPr>
          <p:cNvPr id="8" name="Imagem 7">
            <a:extLst>
              <a:ext uri="{FF2B5EF4-FFF2-40B4-BE49-F238E27FC236}">
                <a16:creationId xmlns:a16="http://schemas.microsoft.com/office/drawing/2014/main" id="{A52134CA-07D4-4DFE-9D83-BF179EA6DB7F}"/>
              </a:ext>
            </a:extLst>
          </p:cNvPr>
          <p:cNvPicPr/>
          <p:nvPr/>
        </p:nvPicPr>
        <p:blipFill>
          <a:blip r:embed="rId5"/>
          <a:stretch>
            <a:fillRect/>
          </a:stretch>
        </p:blipFill>
        <p:spPr>
          <a:xfrm>
            <a:off x="6675239" y="2248202"/>
            <a:ext cx="4084928" cy="1821347"/>
          </a:xfrm>
          <a:prstGeom prst="rect">
            <a:avLst/>
          </a:prstGeom>
        </p:spPr>
      </p:pic>
      <p:pic>
        <p:nvPicPr>
          <p:cNvPr id="9" name="Imagem 8">
            <a:extLst>
              <a:ext uri="{FF2B5EF4-FFF2-40B4-BE49-F238E27FC236}">
                <a16:creationId xmlns:a16="http://schemas.microsoft.com/office/drawing/2014/main" id="{CDAEF446-1FE3-470B-B0CE-5DE80762574A}"/>
              </a:ext>
            </a:extLst>
          </p:cNvPr>
          <p:cNvPicPr/>
          <p:nvPr/>
        </p:nvPicPr>
        <p:blipFill>
          <a:blip r:embed="rId6">
            <a:extLst>
              <a:ext uri="{28A0092B-C50C-407E-A947-70E740481C1C}">
                <a14:useLocalDpi xmlns:a14="http://schemas.microsoft.com/office/drawing/2010/main" val="0"/>
              </a:ext>
            </a:extLst>
          </a:blip>
          <a:stretch>
            <a:fillRect/>
          </a:stretch>
        </p:blipFill>
        <p:spPr>
          <a:xfrm>
            <a:off x="6315199" y="4543344"/>
            <a:ext cx="5248790" cy="1714765"/>
          </a:xfrm>
          <a:prstGeom prst="rect">
            <a:avLst/>
          </a:prstGeom>
        </p:spPr>
      </p:pic>
      <p:sp>
        <p:nvSpPr>
          <p:cNvPr id="11" name="Espaço Reservado para Texto Vertical 2">
            <a:extLst>
              <a:ext uri="{FF2B5EF4-FFF2-40B4-BE49-F238E27FC236}">
                <a16:creationId xmlns:a16="http://schemas.microsoft.com/office/drawing/2014/main" id="{466E1910-64F3-49CC-B8CC-F3C303A78986}"/>
              </a:ext>
            </a:extLst>
          </p:cNvPr>
          <p:cNvSpPr txBox="1">
            <a:spLocks/>
          </p:cNvSpPr>
          <p:nvPr/>
        </p:nvSpPr>
        <p:spPr>
          <a:xfrm>
            <a:off x="404662" y="1816153"/>
            <a:ext cx="3093922" cy="432049"/>
          </a:xfrm>
          <a:prstGeom prst="rect">
            <a:avLst/>
          </a:prstGeom>
          <a:noFill/>
        </p:spPr>
        <p:txBody>
          <a:bodyPr vert="horz" wrap="square" lIns="0" tIns="0" rIns="0" bIns="0" rtlCol="0">
            <a:normAutofit/>
          </a:bodyPr>
          <a:lstStyle>
            <a:lvl1pPr marL="361950" indent="-361950" algn="l" defTabSz="914400" rtl="0" eaLnBrk="1" latinLnBrk="0" hangingPunct="1">
              <a:lnSpc>
                <a:spcPct val="90000"/>
              </a:lnSpc>
              <a:spcBef>
                <a:spcPts val="800"/>
              </a:spcBef>
              <a:spcAft>
                <a:spcPts val="800"/>
              </a:spcAft>
              <a:buClr>
                <a:schemeClr val="bg2"/>
              </a:buClr>
              <a:buFont typeface="+mj-lt"/>
              <a:buAutoNum type="arabicPeriod"/>
              <a:defRPr sz="2400" kern="1200">
                <a:solidFill>
                  <a:schemeClr val="bg2"/>
                </a:solidFill>
                <a:latin typeface="+mn-lt"/>
                <a:ea typeface="+mn-ea"/>
                <a:cs typeface="+mn-cs"/>
              </a:defRPr>
            </a:lvl1pPr>
            <a:lvl2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accent1"/>
                </a:solidFill>
                <a:latin typeface="+mn-lt"/>
                <a:ea typeface="+mn-ea"/>
                <a:cs typeface="+mn-cs"/>
              </a:defRPr>
            </a:lvl5pPr>
            <a:lvl6pPr marL="361950" indent="-361950" algn="l" defTabSz="914400" rtl="0" eaLnBrk="1" latinLnBrk="0" hangingPunct="1">
              <a:lnSpc>
                <a:spcPct val="90000"/>
              </a:lnSpc>
              <a:spcBef>
                <a:spcPts val="800"/>
              </a:spcBef>
              <a:spcAft>
                <a:spcPts val="800"/>
              </a:spcAft>
              <a:buClr>
                <a:schemeClr val="bg2"/>
              </a:buClr>
              <a:buFont typeface="+mj-lt"/>
              <a:buAutoNum type="arabicPeriod"/>
              <a:tabLst/>
              <a:defRPr sz="2400" kern="1200">
                <a:solidFill>
                  <a:schemeClr val="bg2"/>
                </a:solidFill>
                <a:latin typeface="+mn-lt"/>
                <a:ea typeface="+mn-ea"/>
                <a:cs typeface="+mn-cs"/>
              </a:defRPr>
            </a:lvl6pPr>
            <a:lvl7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a:buFont typeface="Arial" panose="020B0604020202020204" pitchFamily="34" charset="0"/>
              <a:buChar char="•"/>
            </a:pPr>
            <a:r>
              <a:rPr lang="pt-PT" dirty="0"/>
              <a:t>“Correct” variables</a:t>
            </a:r>
            <a:endParaRPr lang="en-GB" dirty="0">
              <a:solidFill>
                <a:srgbClr val="FF0000"/>
              </a:solidFill>
            </a:endParaRPr>
          </a:p>
        </p:txBody>
      </p:sp>
      <p:sp>
        <p:nvSpPr>
          <p:cNvPr id="12" name="Espaço Reservado para Texto Vertical 2">
            <a:extLst>
              <a:ext uri="{FF2B5EF4-FFF2-40B4-BE49-F238E27FC236}">
                <a16:creationId xmlns:a16="http://schemas.microsoft.com/office/drawing/2014/main" id="{87A738F0-A798-4953-8B24-11F42D96DECB}"/>
              </a:ext>
            </a:extLst>
          </p:cNvPr>
          <p:cNvSpPr txBox="1">
            <a:spLocks/>
          </p:cNvSpPr>
          <p:nvPr/>
        </p:nvSpPr>
        <p:spPr>
          <a:xfrm>
            <a:off x="408986" y="4111295"/>
            <a:ext cx="3093922" cy="432049"/>
          </a:xfrm>
          <a:prstGeom prst="rect">
            <a:avLst/>
          </a:prstGeom>
          <a:noFill/>
        </p:spPr>
        <p:txBody>
          <a:bodyPr vert="horz" wrap="square" lIns="0" tIns="0" rIns="0" bIns="0" rtlCol="0">
            <a:normAutofit fontScale="92500"/>
          </a:bodyPr>
          <a:lstStyle>
            <a:lvl1pPr marL="361950" indent="-361950" algn="l" defTabSz="914400" rtl="0" eaLnBrk="1" latinLnBrk="0" hangingPunct="1">
              <a:lnSpc>
                <a:spcPct val="90000"/>
              </a:lnSpc>
              <a:spcBef>
                <a:spcPts val="800"/>
              </a:spcBef>
              <a:spcAft>
                <a:spcPts val="800"/>
              </a:spcAft>
              <a:buClr>
                <a:schemeClr val="bg2"/>
              </a:buClr>
              <a:buFont typeface="+mj-lt"/>
              <a:buAutoNum type="arabicPeriod"/>
              <a:defRPr sz="2400" kern="1200">
                <a:solidFill>
                  <a:schemeClr val="bg2"/>
                </a:solidFill>
                <a:latin typeface="+mn-lt"/>
                <a:ea typeface="+mn-ea"/>
                <a:cs typeface="+mn-cs"/>
              </a:defRPr>
            </a:lvl1pPr>
            <a:lvl2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800" kern="120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accent1"/>
                </a:solidFill>
                <a:latin typeface="+mn-lt"/>
                <a:ea typeface="+mn-ea"/>
                <a:cs typeface="+mn-cs"/>
              </a:defRPr>
            </a:lvl5pPr>
            <a:lvl6pPr marL="361950" indent="-361950" algn="l" defTabSz="914400" rtl="0" eaLnBrk="1" latinLnBrk="0" hangingPunct="1">
              <a:lnSpc>
                <a:spcPct val="90000"/>
              </a:lnSpc>
              <a:spcBef>
                <a:spcPts val="800"/>
              </a:spcBef>
              <a:spcAft>
                <a:spcPts val="800"/>
              </a:spcAft>
              <a:buClr>
                <a:schemeClr val="bg2"/>
              </a:buClr>
              <a:buFont typeface="+mj-lt"/>
              <a:buAutoNum type="arabicPeriod"/>
              <a:tabLst/>
              <a:defRPr sz="2400" kern="1200">
                <a:solidFill>
                  <a:schemeClr val="bg2"/>
                </a:solidFill>
                <a:latin typeface="+mn-lt"/>
                <a:ea typeface="+mn-ea"/>
                <a:cs typeface="+mn-cs"/>
              </a:defRPr>
            </a:lvl6pPr>
            <a:lvl7pPr marL="54292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a:lstStyle>
          <a:p>
            <a:pPr>
              <a:buFont typeface="Arial" panose="020B0604020202020204" pitchFamily="34" charset="0"/>
              <a:buChar char="•"/>
            </a:pPr>
            <a:r>
              <a:rPr lang="pt-PT" dirty="0"/>
              <a:t>“Incorrect” variables</a:t>
            </a:r>
            <a:endParaRPr lang="en-GB" dirty="0">
              <a:solidFill>
                <a:srgbClr val="FF0000"/>
              </a:solidFill>
            </a:endParaRPr>
          </a:p>
        </p:txBody>
      </p:sp>
    </p:spTree>
    <p:extLst>
      <p:ext uri="{BB962C8B-B14F-4D97-AF65-F5344CB8AC3E}">
        <p14:creationId xmlns:p14="http://schemas.microsoft.com/office/powerpoint/2010/main" val="3728366078"/>
      </p:ext>
    </p:extLst>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E101770D-1BB4-4C3F-BB55-60E8820B8899}"/>
              </a:ext>
            </a:extLst>
          </p:cNvPr>
          <p:cNvSpPr>
            <a:spLocks noGrp="1"/>
          </p:cNvSpPr>
          <p:nvPr>
            <p:ph type="body" sz="quarter" idx="12"/>
          </p:nvPr>
        </p:nvSpPr>
        <p:spPr/>
        <p:txBody>
          <a:bodyPr/>
          <a:lstStyle/>
          <a:p>
            <a:endParaRPr lang="en-GB" dirty="0"/>
          </a:p>
        </p:txBody>
      </p:sp>
      <p:sp>
        <p:nvSpPr>
          <p:cNvPr id="3" name="Título 2">
            <a:extLst>
              <a:ext uri="{FF2B5EF4-FFF2-40B4-BE49-F238E27FC236}">
                <a16:creationId xmlns:a16="http://schemas.microsoft.com/office/drawing/2014/main" id="{95FA4FD6-1DD7-4B36-BA4A-953EB8E10B52}"/>
              </a:ext>
            </a:extLst>
          </p:cNvPr>
          <p:cNvSpPr>
            <a:spLocks noGrp="1"/>
          </p:cNvSpPr>
          <p:nvPr>
            <p:ph type="title"/>
          </p:nvPr>
        </p:nvSpPr>
        <p:spPr/>
        <p:txBody>
          <a:bodyPr/>
          <a:lstStyle/>
          <a:p>
            <a:r>
              <a:rPr lang="pt-PT" dirty="0"/>
              <a:t>Setting up MAXENT &amp; JAVA</a:t>
            </a:r>
            <a:endParaRPr lang="en-GB" dirty="0"/>
          </a:p>
        </p:txBody>
      </p:sp>
      <p:sp>
        <p:nvSpPr>
          <p:cNvPr id="4" name="Espaço Reservado para Número de Slide 3">
            <a:extLst>
              <a:ext uri="{FF2B5EF4-FFF2-40B4-BE49-F238E27FC236}">
                <a16:creationId xmlns:a16="http://schemas.microsoft.com/office/drawing/2014/main" id="{AE0CBAD2-2EAA-4585-BCAC-D675D80994D6}"/>
              </a:ext>
            </a:extLst>
          </p:cNvPr>
          <p:cNvSpPr>
            <a:spLocks noGrp="1"/>
          </p:cNvSpPr>
          <p:nvPr>
            <p:ph type="sldNum" sz="quarter" idx="4"/>
          </p:nvPr>
        </p:nvSpPr>
        <p:spPr/>
        <p:txBody>
          <a:bodyPr/>
          <a:lstStyle/>
          <a:p>
            <a:fld id="{5EE7099E-8998-4851-915A-4F4831808297}" type="slidenum">
              <a:rPr lang="nl-NL" smtClean="0"/>
              <a:pPr/>
              <a:t>7</a:t>
            </a:fld>
            <a:endParaRPr lang="nl-NL"/>
          </a:p>
        </p:txBody>
      </p:sp>
      <p:sp>
        <p:nvSpPr>
          <p:cNvPr id="7" name="Título 2">
            <a:extLst>
              <a:ext uri="{FF2B5EF4-FFF2-40B4-BE49-F238E27FC236}">
                <a16:creationId xmlns:a16="http://schemas.microsoft.com/office/drawing/2014/main" id="{40DCEAD6-02E7-41E3-8C7F-A8AC3F0380F3}"/>
              </a:ext>
            </a:extLst>
          </p:cNvPr>
          <p:cNvSpPr txBox="1">
            <a:spLocks/>
          </p:cNvSpPr>
          <p:nvPr/>
        </p:nvSpPr>
        <p:spPr>
          <a:xfrm>
            <a:off x="5091063" y="2833978"/>
            <a:ext cx="7136492" cy="1656184"/>
          </a:xfrm>
          <a:prstGeom prst="rect">
            <a:avLst/>
          </a:prstGeom>
        </p:spPr>
        <p:txBody>
          <a:bodyPr vert="horz" lIns="0" tIns="0" rIns="0" bIns="0" rtlCol="0" anchor="ctr">
            <a:noAutofit/>
          </a:bodyPr>
          <a:lstStyle>
            <a:lvl1pPr algn="l" defTabSz="914400" rtl="0" eaLnBrk="1" latinLnBrk="0" hangingPunct="1">
              <a:spcBef>
                <a:spcPct val="0"/>
              </a:spcBef>
              <a:buNone/>
              <a:defRPr sz="5400" b="1" i="0" kern="1200">
                <a:solidFill>
                  <a:schemeClr val="bg1"/>
                </a:solidFill>
                <a:latin typeface="+mj-lt"/>
                <a:ea typeface="+mj-ea"/>
                <a:cs typeface="+mj-cs"/>
              </a:defRPr>
            </a:lvl1pPr>
          </a:lstStyle>
          <a:p>
            <a:r>
              <a:rPr lang="pt-PT" sz="3200" dirty="0"/>
              <a:t>And starting by Downloading the climate data during lunch</a:t>
            </a:r>
            <a:endParaRPr lang="en-GB" sz="3200" dirty="0"/>
          </a:p>
        </p:txBody>
      </p:sp>
    </p:spTree>
    <p:extLst>
      <p:ext uri="{BB962C8B-B14F-4D97-AF65-F5344CB8AC3E}">
        <p14:creationId xmlns:p14="http://schemas.microsoft.com/office/powerpoint/2010/main" val="2064925946"/>
      </p:ext>
    </p:extLst>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0F0830-CFDC-469F-ACDC-7F639FED7D76}"/>
              </a:ext>
            </a:extLst>
          </p:cNvPr>
          <p:cNvSpPr>
            <a:spLocks noGrp="1"/>
          </p:cNvSpPr>
          <p:nvPr>
            <p:ph type="title"/>
          </p:nvPr>
        </p:nvSpPr>
        <p:spPr/>
        <p:txBody>
          <a:bodyPr/>
          <a:lstStyle/>
          <a:p>
            <a:r>
              <a:rPr lang="pt-PT" dirty="0"/>
              <a:t>Setting up Java</a:t>
            </a:r>
            <a:endParaRPr lang="en-GB" dirty="0"/>
          </a:p>
        </p:txBody>
      </p:sp>
      <p:sp>
        <p:nvSpPr>
          <p:cNvPr id="3" name="Espaço Reservado para Texto Vertical 2">
            <a:extLst>
              <a:ext uri="{FF2B5EF4-FFF2-40B4-BE49-F238E27FC236}">
                <a16:creationId xmlns:a16="http://schemas.microsoft.com/office/drawing/2014/main" id="{B0F1E6C1-3A8F-4816-BEEB-79E6295F552A}"/>
              </a:ext>
            </a:extLst>
          </p:cNvPr>
          <p:cNvSpPr>
            <a:spLocks noGrp="1"/>
          </p:cNvSpPr>
          <p:nvPr>
            <p:ph type="body" orient="vert" idx="1"/>
          </p:nvPr>
        </p:nvSpPr>
        <p:spPr>
          <a:xfrm>
            <a:off x="404663" y="1252836"/>
            <a:ext cx="7710736" cy="5056484"/>
          </a:xfrm>
        </p:spPr>
        <p:txBody>
          <a:bodyPr/>
          <a:lstStyle/>
          <a:p>
            <a:r>
              <a:rPr lang="pt-PT" dirty="0"/>
              <a:t>For Java:</a:t>
            </a:r>
          </a:p>
          <a:p>
            <a:pPr marL="704850" lvl="1" indent="-342900">
              <a:buFont typeface="+mj-lt"/>
              <a:buAutoNum type="arabicPeriod"/>
            </a:pPr>
            <a:r>
              <a:rPr lang="pt-PT" dirty="0"/>
              <a:t>Go to </a:t>
            </a:r>
            <a:r>
              <a:rPr lang="pt-PT" dirty="0">
                <a:hlinkClick r:id="rId2"/>
              </a:rPr>
              <a:t>https://www.java.com/en/download/help/download_options.xml</a:t>
            </a:r>
            <a:endParaRPr lang="pt-PT" dirty="0"/>
          </a:p>
          <a:p>
            <a:pPr marL="704850" lvl="1" indent="-342900">
              <a:buFont typeface="+mj-lt"/>
              <a:buAutoNum type="arabicPeriod"/>
            </a:pPr>
            <a:r>
              <a:rPr lang="en-GB" dirty="0"/>
              <a:t>Follow the steps to download and install the software for your operating system</a:t>
            </a:r>
          </a:p>
          <a:p>
            <a:pPr marL="704850" lvl="1" indent="-342900">
              <a:buFont typeface="+mj-lt"/>
              <a:buAutoNum type="arabicPeriod"/>
            </a:pPr>
            <a:r>
              <a:rPr lang="en-GB" dirty="0"/>
              <a:t>Unsure about your OS? In windows, go to your system properties:</a:t>
            </a:r>
          </a:p>
          <a:p>
            <a:pPr marL="704850" lvl="1" indent="-342900">
              <a:buFont typeface="+mj-lt"/>
              <a:buAutoNum type="arabicPeriod"/>
            </a:pPr>
            <a:endParaRPr lang="en-GB" dirty="0"/>
          </a:p>
          <a:p>
            <a:r>
              <a:rPr lang="en-GB" dirty="0"/>
              <a:t>Check Java installation:</a:t>
            </a:r>
          </a:p>
          <a:p>
            <a:pPr marL="704850" lvl="1" indent="-342900">
              <a:buFont typeface="+mj-lt"/>
              <a:buAutoNum type="arabicPeriod"/>
            </a:pPr>
            <a:r>
              <a:rPr lang="en-GB" dirty="0"/>
              <a:t>Go to the search box and write “Command line” (or in your own OS language)</a:t>
            </a:r>
          </a:p>
          <a:p>
            <a:pPr marL="704850" lvl="1" indent="-342900">
              <a:buFont typeface="+mj-lt"/>
              <a:buAutoNum type="arabicPeriod"/>
            </a:pPr>
            <a:r>
              <a:rPr lang="en-GB" dirty="0"/>
              <a:t>On the DOS box that opens, type: java – version</a:t>
            </a:r>
          </a:p>
          <a:p>
            <a:pPr marL="704850" lvl="1" indent="-342900">
              <a:buFont typeface="+mj-lt"/>
              <a:buAutoNum type="arabicPeriod"/>
            </a:pPr>
            <a:endParaRPr lang="en-GB" dirty="0"/>
          </a:p>
          <a:p>
            <a:pPr marL="704850" lvl="1" indent="-342900">
              <a:buFont typeface="+mj-lt"/>
              <a:buAutoNum type="arabicPeriod"/>
            </a:pPr>
            <a:endParaRPr lang="en-GB" dirty="0"/>
          </a:p>
          <a:p>
            <a:pPr marL="704850" lvl="1" indent="-342900">
              <a:buFont typeface="+mj-lt"/>
              <a:buAutoNum type="arabicPeriod"/>
            </a:pPr>
            <a:endParaRPr lang="en-GB" dirty="0"/>
          </a:p>
          <a:p>
            <a:pPr marL="704850" lvl="1" indent="-342900">
              <a:buFont typeface="+mj-lt"/>
              <a:buAutoNum type="arabicPeriod"/>
            </a:pPr>
            <a:endParaRPr lang="en-GB" dirty="0"/>
          </a:p>
          <a:p>
            <a:pPr marL="704850" lvl="1" indent="-342900">
              <a:buFont typeface="+mj-lt"/>
              <a:buAutoNum type="arabicPeriod"/>
            </a:pPr>
            <a:r>
              <a:rPr lang="en-GB" dirty="0"/>
              <a:t>If all is well, you will have a similar output</a:t>
            </a:r>
          </a:p>
          <a:p>
            <a:pPr lvl="1"/>
            <a:endParaRPr lang="en-GB" dirty="0"/>
          </a:p>
          <a:p>
            <a:pPr>
              <a:buFont typeface="Arial" panose="020B0604020202020204" pitchFamily="34" charset="0"/>
              <a:buChar char="•"/>
            </a:pPr>
            <a:endParaRPr lang="en-GB" dirty="0"/>
          </a:p>
        </p:txBody>
      </p:sp>
      <p:sp>
        <p:nvSpPr>
          <p:cNvPr id="5" name="Espaço Reservado para Número de Slide 4">
            <a:extLst>
              <a:ext uri="{FF2B5EF4-FFF2-40B4-BE49-F238E27FC236}">
                <a16:creationId xmlns:a16="http://schemas.microsoft.com/office/drawing/2014/main" id="{E570A538-C14E-44C0-A38E-BF49198C0380}"/>
              </a:ext>
            </a:extLst>
          </p:cNvPr>
          <p:cNvSpPr>
            <a:spLocks noGrp="1"/>
          </p:cNvSpPr>
          <p:nvPr>
            <p:ph type="sldNum" sz="quarter" idx="4"/>
          </p:nvPr>
        </p:nvSpPr>
        <p:spPr/>
        <p:txBody>
          <a:bodyPr/>
          <a:lstStyle/>
          <a:p>
            <a:fld id="{5EE7099E-8998-4851-915A-4F4831808297}" type="slidenum">
              <a:rPr lang="nl-NL" smtClean="0"/>
              <a:pPr/>
              <a:t>8</a:t>
            </a:fld>
            <a:endParaRPr lang="nl-NL"/>
          </a:p>
        </p:txBody>
      </p:sp>
      <p:pic>
        <p:nvPicPr>
          <p:cNvPr id="7" name="Imagem 6">
            <a:extLst>
              <a:ext uri="{FF2B5EF4-FFF2-40B4-BE49-F238E27FC236}">
                <a16:creationId xmlns:a16="http://schemas.microsoft.com/office/drawing/2014/main" id="{15FE6D5E-2C00-45F2-9B2A-E0584FBEBA98}"/>
              </a:ext>
            </a:extLst>
          </p:cNvPr>
          <p:cNvPicPr>
            <a:picLocks noChangeAspect="1"/>
          </p:cNvPicPr>
          <p:nvPr/>
        </p:nvPicPr>
        <p:blipFill>
          <a:blip r:embed="rId3"/>
          <a:stretch>
            <a:fillRect/>
          </a:stretch>
        </p:blipFill>
        <p:spPr>
          <a:xfrm>
            <a:off x="8778882" y="1484784"/>
            <a:ext cx="3296957" cy="1584176"/>
          </a:xfrm>
          <a:prstGeom prst="rect">
            <a:avLst/>
          </a:prstGeom>
        </p:spPr>
      </p:pic>
      <p:pic>
        <p:nvPicPr>
          <p:cNvPr id="9" name="Imagem 8">
            <a:extLst>
              <a:ext uri="{FF2B5EF4-FFF2-40B4-BE49-F238E27FC236}">
                <a16:creationId xmlns:a16="http://schemas.microsoft.com/office/drawing/2014/main" id="{49ED140D-C121-47F4-A099-A4F1E78947C1}"/>
              </a:ext>
            </a:extLst>
          </p:cNvPr>
          <p:cNvPicPr>
            <a:picLocks noChangeAspect="1"/>
          </p:cNvPicPr>
          <p:nvPr/>
        </p:nvPicPr>
        <p:blipFill>
          <a:blip r:embed="rId4"/>
          <a:stretch>
            <a:fillRect/>
          </a:stretch>
        </p:blipFill>
        <p:spPr>
          <a:xfrm>
            <a:off x="8787804" y="3429000"/>
            <a:ext cx="2498381" cy="2645098"/>
          </a:xfrm>
          <a:prstGeom prst="rect">
            <a:avLst/>
          </a:prstGeom>
        </p:spPr>
      </p:pic>
      <p:pic>
        <p:nvPicPr>
          <p:cNvPr id="11" name="Imagem 10">
            <a:extLst>
              <a:ext uri="{FF2B5EF4-FFF2-40B4-BE49-F238E27FC236}">
                <a16:creationId xmlns:a16="http://schemas.microsoft.com/office/drawing/2014/main" id="{AB14BC9A-4073-4403-B3F3-426A055C4527}"/>
              </a:ext>
            </a:extLst>
          </p:cNvPr>
          <p:cNvPicPr>
            <a:picLocks noChangeAspect="1"/>
          </p:cNvPicPr>
          <p:nvPr/>
        </p:nvPicPr>
        <p:blipFill>
          <a:blip r:embed="rId5"/>
          <a:stretch>
            <a:fillRect/>
          </a:stretch>
        </p:blipFill>
        <p:spPr>
          <a:xfrm>
            <a:off x="1130623" y="4437112"/>
            <a:ext cx="3947939" cy="1243274"/>
          </a:xfrm>
          <a:prstGeom prst="rect">
            <a:avLst/>
          </a:prstGeom>
        </p:spPr>
      </p:pic>
    </p:spTree>
    <p:extLst>
      <p:ext uri="{BB962C8B-B14F-4D97-AF65-F5344CB8AC3E}">
        <p14:creationId xmlns:p14="http://schemas.microsoft.com/office/powerpoint/2010/main" val="408905611"/>
      </p:ext>
    </p:extLst>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D4CA98-B46E-4C43-8834-45560E1AF5F4}"/>
              </a:ext>
            </a:extLst>
          </p:cNvPr>
          <p:cNvSpPr>
            <a:spLocks noGrp="1"/>
          </p:cNvSpPr>
          <p:nvPr>
            <p:ph type="title"/>
          </p:nvPr>
        </p:nvSpPr>
        <p:spPr/>
        <p:txBody>
          <a:bodyPr/>
          <a:lstStyle/>
          <a:p>
            <a:r>
              <a:rPr lang="pt-PT" dirty="0"/>
              <a:t>Setting up MAXENT:</a:t>
            </a:r>
            <a:endParaRPr lang="en-GB" dirty="0"/>
          </a:p>
        </p:txBody>
      </p:sp>
      <p:sp>
        <p:nvSpPr>
          <p:cNvPr id="3" name="Espaço Reservado para Texto Vertical 2">
            <a:extLst>
              <a:ext uri="{FF2B5EF4-FFF2-40B4-BE49-F238E27FC236}">
                <a16:creationId xmlns:a16="http://schemas.microsoft.com/office/drawing/2014/main" id="{B9A7B56F-E97B-4AC8-BB5F-01C514EBEEA0}"/>
              </a:ext>
            </a:extLst>
          </p:cNvPr>
          <p:cNvSpPr>
            <a:spLocks noGrp="1"/>
          </p:cNvSpPr>
          <p:nvPr>
            <p:ph type="body" orient="vert" idx="1"/>
          </p:nvPr>
        </p:nvSpPr>
        <p:spPr>
          <a:xfrm>
            <a:off x="404663" y="1252836"/>
            <a:ext cx="10159008" cy="4795836"/>
          </a:xfrm>
        </p:spPr>
        <p:txBody>
          <a:bodyPr>
            <a:normAutofit fontScale="85000" lnSpcReduction="20000"/>
          </a:bodyPr>
          <a:lstStyle/>
          <a:p>
            <a:r>
              <a:rPr lang="pt-PT" dirty="0"/>
              <a:t>Go to </a:t>
            </a:r>
            <a:r>
              <a:rPr lang="pt-PT" dirty="0">
                <a:hlinkClick r:id="rId2"/>
              </a:rPr>
              <a:t>https://biodiversityinformatics.amnh.org/open_source/maxent/</a:t>
            </a:r>
            <a:endParaRPr lang="pt-PT" dirty="0"/>
          </a:p>
          <a:p>
            <a:endParaRPr lang="en-GB" dirty="0"/>
          </a:p>
          <a:p>
            <a:r>
              <a:rPr lang="en-GB" dirty="0"/>
              <a:t>Tell them a bit about yourself</a:t>
            </a:r>
          </a:p>
          <a:p>
            <a:pPr lvl="1"/>
            <a:r>
              <a:rPr lang="en-GB" dirty="0"/>
              <a:t>You can lie, but remember it is a sin</a:t>
            </a:r>
          </a:p>
          <a:p>
            <a:pPr lvl="1"/>
            <a:endParaRPr lang="en-GB" dirty="0"/>
          </a:p>
          <a:p>
            <a:r>
              <a:rPr lang="en-GB" dirty="0"/>
              <a:t>Download the software and unzip it to a folder</a:t>
            </a:r>
          </a:p>
          <a:p>
            <a:endParaRPr lang="en-GB" dirty="0"/>
          </a:p>
          <a:p>
            <a:r>
              <a:rPr lang="en-GB" dirty="0"/>
              <a:t>Click on the .Jar file to activate</a:t>
            </a:r>
          </a:p>
          <a:p>
            <a:endParaRPr lang="en-GB" dirty="0"/>
          </a:p>
          <a:p>
            <a:r>
              <a:rPr lang="en-GB" dirty="0"/>
              <a:t>If you see the screen, should be fine</a:t>
            </a:r>
          </a:p>
          <a:p>
            <a:endParaRPr lang="en-GB" dirty="0"/>
          </a:p>
          <a:p>
            <a:pPr marL="0" indent="0">
              <a:buNone/>
            </a:pPr>
            <a:r>
              <a:rPr lang="en-GB" dirty="0"/>
              <a:t>PS: Would be nice to cite them on your report</a:t>
            </a:r>
          </a:p>
        </p:txBody>
      </p:sp>
      <p:sp>
        <p:nvSpPr>
          <p:cNvPr id="5" name="Espaço Reservado para Número de Slide 4">
            <a:extLst>
              <a:ext uri="{FF2B5EF4-FFF2-40B4-BE49-F238E27FC236}">
                <a16:creationId xmlns:a16="http://schemas.microsoft.com/office/drawing/2014/main" id="{0F47643F-4369-4008-8EDD-6597E6BB1472}"/>
              </a:ext>
            </a:extLst>
          </p:cNvPr>
          <p:cNvSpPr>
            <a:spLocks noGrp="1"/>
          </p:cNvSpPr>
          <p:nvPr>
            <p:ph type="sldNum" sz="quarter" idx="4"/>
          </p:nvPr>
        </p:nvSpPr>
        <p:spPr/>
        <p:txBody>
          <a:bodyPr/>
          <a:lstStyle/>
          <a:p>
            <a:fld id="{5EE7099E-8998-4851-915A-4F4831808297}" type="slidenum">
              <a:rPr lang="nl-NL" smtClean="0"/>
              <a:pPr/>
              <a:t>9</a:t>
            </a:fld>
            <a:endParaRPr lang="nl-NL"/>
          </a:p>
        </p:txBody>
      </p:sp>
      <p:pic>
        <p:nvPicPr>
          <p:cNvPr id="7" name="Imagem 6">
            <a:extLst>
              <a:ext uri="{FF2B5EF4-FFF2-40B4-BE49-F238E27FC236}">
                <a16:creationId xmlns:a16="http://schemas.microsoft.com/office/drawing/2014/main" id="{81D3572C-325A-4C54-8358-A7C56BDE9801}"/>
              </a:ext>
            </a:extLst>
          </p:cNvPr>
          <p:cNvPicPr>
            <a:picLocks noChangeAspect="1"/>
          </p:cNvPicPr>
          <p:nvPr/>
        </p:nvPicPr>
        <p:blipFill>
          <a:blip r:embed="rId3"/>
          <a:stretch>
            <a:fillRect/>
          </a:stretch>
        </p:blipFill>
        <p:spPr>
          <a:xfrm>
            <a:off x="8414473" y="1700630"/>
            <a:ext cx="3402132" cy="1954278"/>
          </a:xfrm>
          <a:prstGeom prst="rect">
            <a:avLst/>
          </a:prstGeom>
        </p:spPr>
      </p:pic>
      <p:pic>
        <p:nvPicPr>
          <p:cNvPr id="9" name="Imagem 8">
            <a:extLst>
              <a:ext uri="{FF2B5EF4-FFF2-40B4-BE49-F238E27FC236}">
                <a16:creationId xmlns:a16="http://schemas.microsoft.com/office/drawing/2014/main" id="{699B2C89-A067-4FED-8903-E48C31938567}"/>
              </a:ext>
            </a:extLst>
          </p:cNvPr>
          <p:cNvPicPr>
            <a:picLocks noChangeAspect="1"/>
          </p:cNvPicPr>
          <p:nvPr/>
        </p:nvPicPr>
        <p:blipFill>
          <a:blip r:embed="rId4"/>
          <a:stretch>
            <a:fillRect/>
          </a:stretch>
        </p:blipFill>
        <p:spPr>
          <a:xfrm>
            <a:off x="8619455" y="3897633"/>
            <a:ext cx="2988332" cy="2448272"/>
          </a:xfrm>
          <a:prstGeom prst="rect">
            <a:avLst/>
          </a:prstGeom>
        </p:spPr>
      </p:pic>
    </p:spTree>
    <p:extLst>
      <p:ext uri="{BB962C8B-B14F-4D97-AF65-F5344CB8AC3E}">
        <p14:creationId xmlns:p14="http://schemas.microsoft.com/office/powerpoint/2010/main" val="2113448272"/>
      </p:ext>
    </p:extLst>
  </p:cSld>
  <p:clrMapOvr>
    <a:masterClrMapping/>
  </p:clrMapOvr>
  <p:transition spd="slow">
    <p:wipe dir="r"/>
  </p:transition>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abce83e47c546ff6ac1b4b362eaa37f0f7a52c"/>
</p:tagLst>
</file>

<file path=ppt/theme/theme1.xml><?xml version="1.0" encoding="utf-8"?>
<a:theme xmlns:a="http://schemas.openxmlformats.org/drawingml/2006/main" name="16-9-windows-en-met-slidenr">
  <a:themeElements>
    <a:clrScheme name="Universiteit Leiden">
      <a:dk1>
        <a:srgbClr val="000000"/>
      </a:dk1>
      <a:lt1>
        <a:srgbClr val="FFFFFF"/>
      </a:lt1>
      <a:dk2>
        <a:srgbClr val="8592BC"/>
      </a:dk2>
      <a:lt2>
        <a:srgbClr val="001158"/>
      </a:lt2>
      <a:accent1>
        <a:srgbClr val="9EBA2E"/>
      </a:accent1>
      <a:accent2>
        <a:srgbClr val="5CB1EB"/>
      </a:accent2>
      <a:accent3>
        <a:srgbClr val="34A3A9"/>
      </a:accent3>
      <a:accent4>
        <a:srgbClr val="F46E32"/>
      </a:accent4>
      <a:accent5>
        <a:srgbClr val="2C712D"/>
      </a:accent5>
      <a:accent6>
        <a:srgbClr val="B02079"/>
      </a:accent6>
      <a:hlink>
        <a:srgbClr val="0033CC"/>
      </a:hlink>
      <a:folHlink>
        <a:srgbClr val="7030A0"/>
      </a:folHlink>
    </a:clrScheme>
    <a:fontScheme name="Universiteit Leiden">
      <a:majorFont>
        <a:latin typeface="Georgia"/>
        <a:ea typeface=""/>
        <a:cs typeface=""/>
      </a:majorFont>
      <a:minorFont>
        <a:latin typeface="Georgia"/>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08000" tIns="108000" rIns="108000" bIns="108000" rtlCol="0">
        <a:noAutofit/>
      </a:bodyPr>
      <a:lstStyle>
        <a:defPPr>
          <a:defRPr noProof="0" dirty="0" err="1" smtClean="0">
            <a:solidFill>
              <a:schemeClr val="bg2"/>
            </a:solidFill>
          </a:defRPr>
        </a:defPPr>
      </a:lstStyle>
    </a:txDef>
  </a:objectDefaults>
  <a:extraClrScheme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16-9-windows-en-met-slidenr</Template>
  <TotalTime>21525</TotalTime>
  <Words>3658</Words>
  <Application>Microsoft Office PowerPoint</Application>
  <PresentationFormat>Personalizar</PresentationFormat>
  <Paragraphs>644</Paragraphs>
  <Slides>62</Slides>
  <Notes>2</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62</vt:i4>
      </vt:variant>
    </vt:vector>
  </HeadingPairs>
  <TitlesOfParts>
    <vt:vector size="68" baseType="lpstr">
      <vt:lpstr>Georgia</vt:lpstr>
      <vt:lpstr>Minion</vt:lpstr>
      <vt:lpstr>Calibri</vt:lpstr>
      <vt:lpstr>Cambria Math</vt:lpstr>
      <vt:lpstr>Arial</vt:lpstr>
      <vt:lpstr>16-9-windows-en-met-slidenr</vt:lpstr>
      <vt:lpstr>Species distribution modelling using MAXENT</vt:lpstr>
      <vt:lpstr>SDM Practical </vt:lpstr>
      <vt:lpstr>SDM Practical </vt:lpstr>
      <vt:lpstr>SDM Practical </vt:lpstr>
      <vt:lpstr>SDM Practical</vt:lpstr>
      <vt:lpstr>SDM Practical</vt:lpstr>
      <vt:lpstr>Setting up MAXENT &amp; JAVA</vt:lpstr>
      <vt:lpstr>Setting up Java</vt:lpstr>
      <vt:lpstr>Setting up MAXENT:</vt:lpstr>
      <vt:lpstr>Downloading the climate data</vt:lpstr>
      <vt:lpstr>Occurrence data</vt:lpstr>
      <vt:lpstr>SDM Practical </vt:lpstr>
      <vt:lpstr>SDM Practical </vt:lpstr>
      <vt:lpstr>SDM Practical </vt:lpstr>
      <vt:lpstr>SDM Practical </vt:lpstr>
      <vt:lpstr>Downloading and preparing environmental data</vt:lpstr>
      <vt:lpstr>SDM Practical</vt:lpstr>
      <vt:lpstr>SDM Practical</vt:lpstr>
      <vt:lpstr>SDM Practical</vt:lpstr>
      <vt:lpstr>SDM Practical</vt:lpstr>
      <vt:lpstr>SDM Practical</vt:lpstr>
      <vt:lpstr>SDM Practical</vt:lpstr>
      <vt:lpstr>SDM Practical</vt:lpstr>
      <vt:lpstr>SDM Practical</vt:lpstr>
      <vt:lpstr>SDM Practical</vt:lpstr>
      <vt:lpstr>Selecting enviromental variables</vt:lpstr>
      <vt:lpstr>SDM Practical</vt:lpstr>
      <vt:lpstr>SDM Practical</vt:lpstr>
      <vt:lpstr>SDM Practical</vt:lpstr>
      <vt:lpstr>SDM Practical</vt:lpstr>
      <vt:lpstr>SDM Practical</vt:lpstr>
      <vt:lpstr>Starting up MAXENT – Finally!</vt:lpstr>
      <vt:lpstr>SDM Practical:</vt:lpstr>
      <vt:lpstr>SDM Practical:</vt:lpstr>
      <vt:lpstr>SDM Practical</vt:lpstr>
      <vt:lpstr>SDM Practical</vt:lpstr>
      <vt:lpstr>SDM Practical</vt:lpstr>
      <vt:lpstr>MAXENT – Exploring the outputs</vt:lpstr>
      <vt:lpstr>SDM Practical</vt:lpstr>
      <vt:lpstr>SDM Practical</vt:lpstr>
      <vt:lpstr>SDM Practical</vt:lpstr>
      <vt:lpstr>SDM Practical</vt:lpstr>
      <vt:lpstr>SDM Practical</vt:lpstr>
      <vt:lpstr>SDM Practical</vt:lpstr>
      <vt:lpstr>SDM Practical</vt:lpstr>
      <vt:lpstr>SDM Practical</vt:lpstr>
      <vt:lpstr>SDM Practical</vt:lpstr>
      <vt:lpstr>SDM Practical</vt:lpstr>
      <vt:lpstr>SDM Practical</vt:lpstr>
      <vt:lpstr>SDM Practical</vt:lpstr>
      <vt:lpstr>MAXENT – My outputs</vt:lpstr>
      <vt:lpstr>SDM Practical</vt:lpstr>
      <vt:lpstr>SDM Practical</vt:lpstr>
      <vt:lpstr>SDM Practical</vt:lpstr>
      <vt:lpstr>SDM Practical</vt:lpstr>
      <vt:lpstr>SDM Practical</vt:lpstr>
      <vt:lpstr>SDM Practical</vt:lpstr>
      <vt:lpstr>SDM Practical</vt:lpstr>
      <vt:lpstr>SDM Practical</vt:lpstr>
      <vt:lpstr>SDM Practical</vt:lpstr>
      <vt:lpstr>SDM Practical</vt:lpstr>
      <vt:lpstr>A curve ball:</vt:lpstr>
    </vt:vector>
  </TitlesOfParts>
  <Company>Universiteit Leiden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presentation</dc:title>
  <dc:creator>De Mesquita César de Sá, N.Q.</dc:creator>
  <cp:lastModifiedBy>De Mesquita César de Sá, N.Q.</cp:lastModifiedBy>
  <cp:revision>703</cp:revision>
  <dcterms:created xsi:type="dcterms:W3CDTF">2018-04-14T16:55:39Z</dcterms:created>
  <dcterms:modified xsi:type="dcterms:W3CDTF">2020-12-10T18:13:58Z</dcterms:modified>
</cp:coreProperties>
</file>